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58"/>
  </p:notesMasterIdLst>
  <p:sldIdLst>
    <p:sldId id="424" r:id="rId4"/>
    <p:sldId id="261" r:id="rId5"/>
    <p:sldId id="377" r:id="rId6"/>
    <p:sldId id="600" r:id="rId7"/>
    <p:sldId id="327" r:id="rId8"/>
    <p:sldId id="642" r:id="rId9"/>
    <p:sldId id="643" r:id="rId10"/>
    <p:sldId id="645" r:id="rId11"/>
    <p:sldId id="646" r:id="rId12"/>
    <p:sldId id="644" r:id="rId13"/>
    <p:sldId id="597" r:id="rId14"/>
    <p:sldId id="647" r:id="rId15"/>
    <p:sldId id="648" r:id="rId16"/>
    <p:sldId id="649" r:id="rId17"/>
    <p:sldId id="650" r:id="rId18"/>
    <p:sldId id="651" r:id="rId19"/>
    <p:sldId id="653" r:id="rId20"/>
    <p:sldId id="654" r:id="rId21"/>
    <p:sldId id="655" r:id="rId22"/>
    <p:sldId id="598" r:id="rId23"/>
    <p:sldId id="656" r:id="rId24"/>
    <p:sldId id="657" r:id="rId25"/>
    <p:sldId id="599" r:id="rId26"/>
    <p:sldId id="658" r:id="rId27"/>
    <p:sldId id="554" r:id="rId28"/>
    <p:sldId id="555" r:id="rId29"/>
    <p:sldId id="659" r:id="rId30"/>
    <p:sldId id="603" r:id="rId31"/>
    <p:sldId id="604" r:id="rId32"/>
    <p:sldId id="556" r:id="rId33"/>
    <p:sldId id="660" r:id="rId34"/>
    <p:sldId id="661" r:id="rId35"/>
    <p:sldId id="662" r:id="rId36"/>
    <p:sldId id="663" r:id="rId37"/>
    <p:sldId id="664" r:id="rId38"/>
    <p:sldId id="665" r:id="rId39"/>
    <p:sldId id="666" r:id="rId40"/>
    <p:sldId id="667" r:id="rId41"/>
    <p:sldId id="668" r:id="rId42"/>
    <p:sldId id="557" r:id="rId43"/>
    <p:sldId id="669" r:id="rId44"/>
    <p:sldId id="670" r:id="rId45"/>
    <p:sldId id="605" r:id="rId46"/>
    <p:sldId id="558" r:id="rId47"/>
    <p:sldId id="671" r:id="rId48"/>
    <p:sldId id="606" r:id="rId49"/>
    <p:sldId id="607" r:id="rId50"/>
    <p:sldId id="672" r:id="rId51"/>
    <p:sldId id="673" r:id="rId52"/>
    <p:sldId id="608" r:id="rId53"/>
    <p:sldId id="674" r:id="rId54"/>
    <p:sldId id="609" r:id="rId55"/>
    <p:sldId id="675" r:id="rId56"/>
    <p:sldId id="676" r:id="rId57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61FB37"/>
    <a:srgbClr val="00CCFF"/>
    <a:srgbClr val="00FFFF"/>
    <a:srgbClr val="32AEB8"/>
    <a:srgbClr val="FFFFFF"/>
    <a:srgbClr val="F2A4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89900" autoAdjust="0"/>
  </p:normalViewPr>
  <p:slideViewPr>
    <p:cSldViewPr>
      <p:cViewPr varScale="1">
        <p:scale>
          <a:sx n="100" d="100"/>
          <a:sy n="100" d="100"/>
        </p:scale>
        <p:origin x="67" y="110"/>
      </p:cViewPr>
      <p:guideLst>
        <p:guide orient="horz" pos="139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18D6F-3F04-4D10-8652-60C42ED2C305}" type="datetimeFigureOut">
              <a:rPr lang="pt-BR" smtClean="0"/>
              <a:t>26/03/2019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83C26E-C44D-40F7-AE2B-D1D18ACD3B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013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85796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3625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9932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05927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65889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33235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67155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66639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6022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3065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9624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33639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71463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87357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94037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19326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81097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71797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91088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34234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70562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6296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26890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01799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57698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87351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82330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76026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28388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97453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28453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04990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7776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18328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53236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14028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9435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99980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63540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03008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30060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65584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00215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9908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47089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0606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0042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734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994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1695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3C26E-C44D-40F7-AE2B-D1D18ACD3B4C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4150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851920" y="1794902"/>
            <a:ext cx="5292080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</a:t>
            </a:r>
          </a:p>
          <a:p>
            <a:r>
              <a:rPr lang="en-US" altLang="ko-KR" dirty="0">
                <a:ea typeface="맑은 고딕" pitchFamily="50" charset="-127"/>
              </a:rPr>
              <a:t>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851772" y="2947030"/>
            <a:ext cx="5292080" cy="4888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  <p:pic>
        <p:nvPicPr>
          <p:cNvPr id="1026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40" y="657349"/>
            <a:ext cx="1765300" cy="39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759754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08" y="1042230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80312" y="1175233"/>
            <a:ext cx="1008112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43269" y="1261134"/>
            <a:ext cx="1654766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137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860032" y="0"/>
            <a:ext cx="3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896032" y="1311750"/>
            <a:ext cx="180000" cy="25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40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5063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31840" y="181632"/>
            <a:ext cx="601216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757696"/>
            <a:ext cx="601216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46470" y="1131590"/>
            <a:ext cx="3059832" cy="40119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887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11510"/>
            <a:ext cx="6444208" cy="432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5622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223854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312086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137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44208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444208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986213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986213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397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291830"/>
            <a:ext cx="87484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3867894"/>
            <a:ext cx="87484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39502"/>
            <a:ext cx="3312128" cy="2808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95936" y="339502"/>
            <a:ext cx="468052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9593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619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23645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42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3106909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2116108" y="843558"/>
            <a:ext cx="4896544" cy="34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2116108" y="0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2116108" y="4948014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16108" y="3049518"/>
            <a:ext cx="4896544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16108" y="3625582"/>
            <a:ext cx="489654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55985" y="1156325"/>
            <a:ext cx="816788" cy="181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7224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14830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3311860" y="737642"/>
            <a:ext cx="2520280" cy="25202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351" y="1139211"/>
            <a:ext cx="819298" cy="181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84" y="938231"/>
            <a:ext cx="1584176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89484" y="938231"/>
            <a:ext cx="792088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35" y="2931790"/>
            <a:ext cx="945499" cy="20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998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99842"/>
            <a:ext cx="9144000" cy="17436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4043561" y="2859782"/>
            <a:ext cx="1080120" cy="108012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057" y="3010192"/>
            <a:ext cx="351128" cy="77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867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60850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43508" y="92609"/>
            <a:ext cx="8856984" cy="49582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32792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65584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98376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2328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656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984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932113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131590"/>
            <a:ext cx="7230270" cy="367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13480" y="1626257"/>
            <a:ext cx="3465217" cy="2562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467544" y="3363838"/>
            <a:ext cx="3024336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05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2" r:id="rId2"/>
    <p:sldLayoutId id="2147483670" r:id="rId3"/>
    <p:sldLayoutId id="2147483652" r:id="rId4"/>
    <p:sldLayoutId id="2147483671" r:id="rId5"/>
    <p:sldLayoutId id="2147483655" r:id="rId6"/>
    <p:sldLayoutId id="2147483662" r:id="rId7"/>
    <p:sldLayoutId id="2147483663" r:id="rId8"/>
    <p:sldLayoutId id="2147483665" r:id="rId9"/>
    <p:sldLayoutId id="2147483666" r:id="rId10"/>
    <p:sldLayoutId id="2147483667" r:id="rId11"/>
    <p:sldLayoutId id="2147483664" r:id="rId12"/>
    <p:sldLayoutId id="2147483668" r:id="rId13"/>
    <p:sldLayoutId id="2147483669" r:id="rId14"/>
    <p:sldLayoutId id="2147483673" r:id="rId15"/>
    <p:sldLayoutId id="2147483656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1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1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11" Type="http://schemas.openxmlformats.org/officeDocument/2006/relationships/image" Target="../media/image54.png"/><Relationship Id="rId5" Type="http://schemas.openxmlformats.org/officeDocument/2006/relationships/image" Target="../media/image45.png"/><Relationship Id="rId10" Type="http://schemas.openxmlformats.org/officeDocument/2006/relationships/image" Target="../media/image53.png"/><Relationship Id="rId4" Type="http://schemas.openxmlformats.org/officeDocument/2006/relationships/image" Target="../media/image44.png"/><Relationship Id="rId9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7.png"/><Relationship Id="rId4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0.png"/><Relationship Id="rId4" Type="http://schemas.openxmlformats.org/officeDocument/2006/relationships/image" Target="../media/image8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2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82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82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97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11" Type="http://schemas.openxmlformats.org/officeDocument/2006/relationships/image" Target="../media/image54.png"/><Relationship Id="rId5" Type="http://schemas.openxmlformats.org/officeDocument/2006/relationships/image" Target="../media/image45.png"/><Relationship Id="rId10" Type="http://schemas.openxmlformats.org/officeDocument/2006/relationships/image" Target="../media/image53.png"/><Relationship Id="rId4" Type="http://schemas.openxmlformats.org/officeDocument/2006/relationships/image" Target="../media/image44.png"/><Relationship Id="rId9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0"/>
            <a:ext cx="9144148" cy="5143500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4ED3241-9D47-4022-A34E-D68726E4E6F4}"/>
              </a:ext>
            </a:extLst>
          </p:cNvPr>
          <p:cNvSpPr txBox="1">
            <a:spLocks/>
          </p:cNvSpPr>
          <p:nvPr/>
        </p:nvSpPr>
        <p:spPr>
          <a:xfrm>
            <a:off x="251372" y="364449"/>
            <a:ext cx="8569100" cy="99451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bg1"/>
                </a:solidFill>
                <a:latin typeface="Segoe UI" panose="020B0502040204020203" pitchFamily="34" charset="0"/>
                <a:ea typeface="맑은 고딕" pitchFamily="50" charset="-127"/>
                <a:cs typeface="Segoe UI" panose="020B0502040204020203" pitchFamily="34" charset="0"/>
              </a:rPr>
              <a:t>Machine Learning </a:t>
            </a:r>
            <a:r>
              <a:rPr lang="en-US" altLang="ko-KR" b="1" dirty="0" err="1">
                <a:solidFill>
                  <a:schemeClr val="bg1"/>
                </a:solidFill>
                <a:latin typeface="Segoe UI" panose="020B0502040204020203" pitchFamily="34" charset="0"/>
                <a:ea typeface="맑은 고딕" pitchFamily="50" charset="-127"/>
                <a:cs typeface="Segoe UI" panose="020B0502040204020203" pitchFamily="34" charset="0"/>
              </a:rPr>
              <a:t>em</a:t>
            </a:r>
            <a:r>
              <a:rPr lang="en-US" altLang="ko-KR" b="1" dirty="0">
                <a:solidFill>
                  <a:schemeClr val="bg1"/>
                </a:solidFill>
                <a:latin typeface="Segoe UI" panose="020B0502040204020203" pitchFamily="34" charset="0"/>
                <a:ea typeface="맑은 고딕" pitchFamily="50" charset="-127"/>
                <a:cs typeface="Segoe UI" panose="020B0502040204020203" pitchFamily="34" charset="0"/>
              </a:rPr>
              <a:t> </a:t>
            </a:r>
          </a:p>
          <a:p>
            <a:r>
              <a:rPr lang="en-US" altLang="ko-KR" b="1" dirty="0" err="1">
                <a:solidFill>
                  <a:schemeClr val="bg1"/>
                </a:solidFill>
                <a:latin typeface="Segoe UI" panose="020B0502040204020203" pitchFamily="34" charset="0"/>
                <a:ea typeface="맑은 고딕" pitchFamily="50" charset="-127"/>
                <a:cs typeface="Segoe UI" panose="020B0502040204020203" pitchFamily="34" charset="0"/>
              </a:rPr>
              <a:t>Larga</a:t>
            </a:r>
            <a:r>
              <a:rPr lang="en-US" altLang="ko-KR" b="1" dirty="0">
                <a:solidFill>
                  <a:schemeClr val="bg1"/>
                </a:solidFill>
                <a:latin typeface="Segoe UI" panose="020B0502040204020203" pitchFamily="34" charset="0"/>
                <a:ea typeface="맑은 고딕" pitchFamily="50" charset="-127"/>
                <a:cs typeface="Segoe UI" panose="020B0502040204020203" pitchFamily="34" charset="0"/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  <a:latin typeface="Segoe UI" panose="020B0502040204020203" pitchFamily="34" charset="0"/>
                <a:ea typeface="맑은 고딕" pitchFamily="50" charset="-127"/>
                <a:cs typeface="Segoe UI" panose="020B0502040204020203" pitchFamily="34" charset="0"/>
              </a:rPr>
              <a:t>Escala</a:t>
            </a:r>
            <a:endParaRPr lang="en-US" altLang="ko-KR" dirty="0">
              <a:solidFill>
                <a:schemeClr val="bg1"/>
              </a:solidFill>
              <a:latin typeface="Segoe UI" panose="020B0502040204020203" pitchFamily="34" charset="0"/>
              <a:ea typeface="맑은 고딕" pitchFamily="50" charset="-127"/>
              <a:cs typeface="Segoe UI" panose="020B0502040204020203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925FFE5-57A8-4CDE-9F5F-0811D7509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746" y="1610699"/>
            <a:ext cx="3168352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89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7776864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Generalizando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C53C84AA-2AD8-4225-8539-71953C2E5A6D}"/>
              </a:ext>
            </a:extLst>
          </p:cNvPr>
          <p:cNvSpPr/>
          <p:nvPr/>
        </p:nvSpPr>
        <p:spPr>
          <a:xfrm>
            <a:off x="755576" y="1347614"/>
            <a:ext cx="360040" cy="288032"/>
          </a:xfrm>
          <a:prstGeom prst="rightArrow">
            <a:avLst/>
          </a:prstGeom>
          <a:solidFill>
            <a:srgbClr val="32AEB8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67D9A73-577D-4352-A1F3-004F9FE5529A}"/>
              </a:ext>
            </a:extLst>
          </p:cNvPr>
          <p:cNvSpPr txBox="1">
            <a:spLocks/>
          </p:cNvSpPr>
          <p:nvPr/>
        </p:nvSpPr>
        <p:spPr>
          <a:xfrm>
            <a:off x="1143472" y="1260744"/>
            <a:ext cx="5832648" cy="4469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Temos um modelo</a:t>
            </a:r>
            <a:endParaRPr lang="en-US" altLang="ko-K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6C9A9C37-1DC5-4193-81AA-D8601BB21C14}"/>
              </a:ext>
            </a:extLst>
          </p:cNvPr>
          <p:cNvSpPr/>
          <p:nvPr/>
        </p:nvSpPr>
        <p:spPr>
          <a:xfrm>
            <a:off x="755576" y="1844239"/>
            <a:ext cx="360040" cy="288032"/>
          </a:xfrm>
          <a:prstGeom prst="rightArrow">
            <a:avLst/>
          </a:prstGeom>
          <a:solidFill>
            <a:srgbClr val="32AEB8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09C78D0-1FE0-4A0B-85D9-7295D15475CB}"/>
              </a:ext>
            </a:extLst>
          </p:cNvPr>
          <p:cNvSpPr txBox="1">
            <a:spLocks/>
          </p:cNvSpPr>
          <p:nvPr/>
        </p:nvSpPr>
        <p:spPr>
          <a:xfrm>
            <a:off x="1143472" y="1757369"/>
            <a:ext cx="5832648" cy="4469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Temos uma Função Custo</a:t>
            </a:r>
            <a:endParaRPr lang="en-US" altLang="ko-K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8E77FF38-2CB2-49B7-B6A3-D06305A87E57}"/>
              </a:ext>
            </a:extLst>
          </p:cNvPr>
          <p:cNvSpPr/>
          <p:nvPr/>
        </p:nvSpPr>
        <p:spPr>
          <a:xfrm>
            <a:off x="755576" y="2340864"/>
            <a:ext cx="360040" cy="288032"/>
          </a:xfrm>
          <a:prstGeom prst="rightArrow">
            <a:avLst/>
          </a:prstGeom>
          <a:solidFill>
            <a:srgbClr val="32AEB8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0C338DF-8FA3-4AA8-8897-FAA4516A3DB7}"/>
              </a:ext>
            </a:extLst>
          </p:cNvPr>
          <p:cNvSpPr txBox="1">
            <a:spLocks/>
          </p:cNvSpPr>
          <p:nvPr/>
        </p:nvSpPr>
        <p:spPr>
          <a:xfrm>
            <a:off x="1143472" y="2253994"/>
            <a:ext cx="5832648" cy="4469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Temos um objetivo de otimização</a:t>
            </a:r>
            <a:endParaRPr lang="en-US" altLang="ko-K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Seta: para a Direita 18">
            <a:extLst>
              <a:ext uri="{FF2B5EF4-FFF2-40B4-BE49-F238E27FC236}">
                <a16:creationId xmlns:a16="http://schemas.microsoft.com/office/drawing/2014/main" id="{C00DB432-288E-4F3D-848F-B27C4DB48F49}"/>
              </a:ext>
            </a:extLst>
          </p:cNvPr>
          <p:cNvSpPr/>
          <p:nvPr/>
        </p:nvSpPr>
        <p:spPr>
          <a:xfrm>
            <a:off x="755576" y="2837489"/>
            <a:ext cx="360040" cy="288032"/>
          </a:xfrm>
          <a:prstGeom prst="rightArrow">
            <a:avLst/>
          </a:prstGeom>
          <a:solidFill>
            <a:srgbClr val="32AEB8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F2E769E7-73DB-45CA-AABE-8BF4EF0B6FE3}"/>
              </a:ext>
            </a:extLst>
          </p:cNvPr>
          <p:cNvSpPr txBox="1">
            <a:spLocks/>
          </p:cNvSpPr>
          <p:nvPr/>
        </p:nvSpPr>
        <p:spPr>
          <a:xfrm>
            <a:off x="1143472" y="2750619"/>
            <a:ext cx="6596880" cy="4469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Temos um algoritmo para minimizar a função custo </a:t>
            </a:r>
            <a:r>
              <a:rPr lang="pt-BR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pt-BR" altLang="ko-KR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Gradient</a:t>
            </a:r>
            <a:r>
              <a:rPr lang="pt-BR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altLang="ko-KR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Descent</a:t>
            </a:r>
            <a:r>
              <a:rPr lang="pt-BR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en-US" altLang="ko-K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B005B5DA-4273-4699-8451-88BA1343D0CF}"/>
              </a:ext>
            </a:extLst>
          </p:cNvPr>
          <p:cNvSpPr txBox="1">
            <a:spLocks/>
          </p:cNvSpPr>
          <p:nvPr/>
        </p:nvSpPr>
        <p:spPr>
          <a:xfrm>
            <a:off x="611560" y="3607284"/>
            <a:ext cx="7920880" cy="576063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Para </a:t>
            </a:r>
            <a:r>
              <a:rPr lang="pt-BR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datasets</a:t>
            </a:r>
            <a:r>
              <a:rPr lang="pt-BR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com um grande número de exemplos, o </a:t>
            </a:r>
            <a:r>
              <a:rPr lang="pt-BR" altLang="ko-KR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Gradient</a:t>
            </a:r>
            <a:r>
              <a:rPr lang="pt-BR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altLang="ko-KR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Descent</a:t>
            </a:r>
            <a:r>
              <a:rPr lang="pt-BR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se torna computacionalmente ineficiente. Existem métodos alternativos?</a:t>
            </a:r>
            <a:endParaRPr lang="en-US" altLang="ko-K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022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/>
      <p:bldP spid="15" grpId="0" animBg="1"/>
      <p:bldP spid="16" grpId="0"/>
      <p:bldP spid="17" grpId="0" animBg="1"/>
      <p:bldP spid="18" grpId="0"/>
      <p:bldP spid="19" grpId="0" animBg="1"/>
      <p:bldP spid="27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8568952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Regressão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Linear com Gradient Descent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CaixaDeTexto 85">
                <a:extLst>
                  <a:ext uri="{FF2B5EF4-FFF2-40B4-BE49-F238E27FC236}">
                    <a16:creationId xmlns:a16="http://schemas.microsoft.com/office/drawing/2014/main" id="{602B53E6-45A7-496E-ACF3-86A3193F0959}"/>
                  </a:ext>
                </a:extLst>
              </p:cNvPr>
              <p:cNvSpPr txBox="1"/>
              <p:nvPr/>
            </p:nvSpPr>
            <p:spPr>
              <a:xfrm>
                <a:off x="611560" y="1203598"/>
                <a:ext cx="1485791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6" name="CaixaDeTexto 85">
                <a:extLst>
                  <a:ext uri="{FF2B5EF4-FFF2-40B4-BE49-F238E27FC236}">
                    <a16:creationId xmlns:a16="http://schemas.microsoft.com/office/drawing/2014/main" id="{602B53E6-45A7-496E-ACF3-86A3193F0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203598"/>
                <a:ext cx="1485791" cy="700063"/>
              </a:xfrm>
              <a:prstGeom prst="rect">
                <a:avLst/>
              </a:prstGeom>
              <a:blipFill>
                <a:blip r:embed="rId3"/>
                <a:stretch>
                  <a:fillRect b="-8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CaixaDeTexto 86">
                <a:extLst>
                  <a:ext uri="{FF2B5EF4-FFF2-40B4-BE49-F238E27FC236}">
                    <a16:creationId xmlns:a16="http://schemas.microsoft.com/office/drawing/2014/main" id="{F8CEFE13-23F1-4C58-AB83-2796FB01CFE1}"/>
                  </a:ext>
                </a:extLst>
              </p:cNvPr>
              <p:cNvSpPr txBox="1"/>
              <p:nvPr/>
            </p:nvSpPr>
            <p:spPr>
              <a:xfrm>
                <a:off x="611560" y="1954459"/>
                <a:ext cx="3235822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pt-BR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7" name="CaixaDeTexto 86">
                <a:extLst>
                  <a:ext uri="{FF2B5EF4-FFF2-40B4-BE49-F238E27FC236}">
                    <a16:creationId xmlns:a16="http://schemas.microsoft.com/office/drawing/2014/main" id="{F8CEFE13-23F1-4C58-AB83-2796FB01C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954459"/>
                <a:ext cx="3235822" cy="6721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1">
            <a:extLst>
              <a:ext uri="{FF2B5EF4-FFF2-40B4-BE49-F238E27FC236}">
                <a16:creationId xmlns:a16="http://schemas.microsoft.com/office/drawing/2014/main" id="{E27A1CCD-834A-4675-A5EA-49F290EDF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7984" y="1131590"/>
            <a:ext cx="4461796" cy="34500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8" name="CaixaDeTexto 87">
                <a:extLst>
                  <a:ext uri="{FF2B5EF4-FFF2-40B4-BE49-F238E27FC236}">
                    <a16:creationId xmlns:a16="http://schemas.microsoft.com/office/drawing/2014/main" id="{589CB76E-7C2D-431C-A4EF-1C4B95FF22A3}"/>
                  </a:ext>
                </a:extLst>
              </p:cNvPr>
              <p:cNvSpPr txBox="1"/>
              <p:nvPr/>
            </p:nvSpPr>
            <p:spPr>
              <a:xfrm>
                <a:off x="960304" y="3137312"/>
                <a:ext cx="3378489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8" name="CaixaDeTexto 87">
                <a:extLst>
                  <a:ext uri="{FF2B5EF4-FFF2-40B4-BE49-F238E27FC236}">
                    <a16:creationId xmlns:a16="http://schemas.microsoft.com/office/drawing/2014/main" id="{589CB76E-7C2D-431C-A4EF-1C4B95FF2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304" y="3137312"/>
                <a:ext cx="3378489" cy="6721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aixaDeTexto 88">
                <a:extLst>
                  <a:ext uri="{FF2B5EF4-FFF2-40B4-BE49-F238E27FC236}">
                    <a16:creationId xmlns:a16="http://schemas.microsoft.com/office/drawing/2014/main" id="{427D2B76-DA5D-4E4D-8F74-E62B0FD51E7E}"/>
                  </a:ext>
                </a:extLst>
              </p:cNvPr>
              <p:cNvSpPr txBox="1"/>
              <p:nvPr/>
            </p:nvSpPr>
            <p:spPr>
              <a:xfrm>
                <a:off x="611560" y="2931790"/>
                <a:ext cx="83375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𝑅𝑒𝑝𝑒𝑎𝑡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 {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9" name="CaixaDeTexto 88">
                <a:extLst>
                  <a:ext uri="{FF2B5EF4-FFF2-40B4-BE49-F238E27FC236}">
                    <a16:creationId xmlns:a16="http://schemas.microsoft.com/office/drawing/2014/main" id="{427D2B76-DA5D-4E4D-8F74-E62B0FD51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931790"/>
                <a:ext cx="833754" cy="246221"/>
              </a:xfrm>
              <a:prstGeom prst="rect">
                <a:avLst/>
              </a:prstGeom>
              <a:blipFill>
                <a:blip r:embed="rId7"/>
                <a:stretch>
                  <a:fillRect l="-7299" r="-7299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2DFF145B-D410-47B3-B3D5-CAE856FAC6BB}"/>
                  </a:ext>
                </a:extLst>
              </p:cNvPr>
              <p:cNvSpPr txBox="1"/>
              <p:nvPr/>
            </p:nvSpPr>
            <p:spPr>
              <a:xfrm>
                <a:off x="960304" y="3908981"/>
                <a:ext cx="195681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𝑐𝑎𝑑𝑎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=0, …, 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2DFF145B-D410-47B3-B3D5-CAE856FAC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304" y="3908981"/>
                <a:ext cx="1956818" cy="246221"/>
              </a:xfrm>
              <a:prstGeom prst="rect">
                <a:avLst/>
              </a:prstGeom>
              <a:blipFill>
                <a:blip r:embed="rId8"/>
                <a:stretch>
                  <a:fillRect l="-1869" r="-312" b="-3170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0304C856-9971-4901-92E5-10B87F476E03}"/>
                  </a:ext>
                </a:extLst>
              </p:cNvPr>
              <p:cNvSpPr txBox="1"/>
              <p:nvPr/>
            </p:nvSpPr>
            <p:spPr>
              <a:xfrm>
                <a:off x="633794" y="4165844"/>
                <a:ext cx="1378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0304C856-9971-4901-92E5-10B87F476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94" y="4165844"/>
                <a:ext cx="137858" cy="246221"/>
              </a:xfrm>
              <a:prstGeom prst="rect">
                <a:avLst/>
              </a:prstGeom>
              <a:blipFill>
                <a:blip r:embed="rId9"/>
                <a:stretch>
                  <a:fillRect l="-47826" r="-43478" b="-341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168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/>
      <p:bldP spid="90" grpId="0"/>
      <p:bldP spid="9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8568952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Regressão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Linear com Gradient Descent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CaixaDeTexto 85">
                <a:extLst>
                  <a:ext uri="{FF2B5EF4-FFF2-40B4-BE49-F238E27FC236}">
                    <a16:creationId xmlns:a16="http://schemas.microsoft.com/office/drawing/2014/main" id="{602B53E6-45A7-496E-ACF3-86A3193F0959}"/>
                  </a:ext>
                </a:extLst>
              </p:cNvPr>
              <p:cNvSpPr txBox="1"/>
              <p:nvPr/>
            </p:nvSpPr>
            <p:spPr>
              <a:xfrm>
                <a:off x="611560" y="1203598"/>
                <a:ext cx="1485791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6" name="CaixaDeTexto 85">
                <a:extLst>
                  <a:ext uri="{FF2B5EF4-FFF2-40B4-BE49-F238E27FC236}">
                    <a16:creationId xmlns:a16="http://schemas.microsoft.com/office/drawing/2014/main" id="{602B53E6-45A7-496E-ACF3-86A3193F0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203598"/>
                <a:ext cx="1485791" cy="700063"/>
              </a:xfrm>
              <a:prstGeom prst="rect">
                <a:avLst/>
              </a:prstGeom>
              <a:blipFill>
                <a:blip r:embed="rId3"/>
                <a:stretch>
                  <a:fillRect b="-8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CaixaDeTexto 86">
                <a:extLst>
                  <a:ext uri="{FF2B5EF4-FFF2-40B4-BE49-F238E27FC236}">
                    <a16:creationId xmlns:a16="http://schemas.microsoft.com/office/drawing/2014/main" id="{F8CEFE13-23F1-4C58-AB83-2796FB01CFE1}"/>
                  </a:ext>
                </a:extLst>
              </p:cNvPr>
              <p:cNvSpPr txBox="1"/>
              <p:nvPr/>
            </p:nvSpPr>
            <p:spPr>
              <a:xfrm>
                <a:off x="611560" y="1954459"/>
                <a:ext cx="3235822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pt-BR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7" name="CaixaDeTexto 86">
                <a:extLst>
                  <a:ext uri="{FF2B5EF4-FFF2-40B4-BE49-F238E27FC236}">
                    <a16:creationId xmlns:a16="http://schemas.microsoft.com/office/drawing/2014/main" id="{F8CEFE13-23F1-4C58-AB83-2796FB01C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954459"/>
                <a:ext cx="3235822" cy="6721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CaixaDeTexto 87">
                <a:extLst>
                  <a:ext uri="{FF2B5EF4-FFF2-40B4-BE49-F238E27FC236}">
                    <a16:creationId xmlns:a16="http://schemas.microsoft.com/office/drawing/2014/main" id="{589CB76E-7C2D-431C-A4EF-1C4B95FF22A3}"/>
                  </a:ext>
                </a:extLst>
              </p:cNvPr>
              <p:cNvSpPr txBox="1"/>
              <p:nvPr/>
            </p:nvSpPr>
            <p:spPr>
              <a:xfrm>
                <a:off x="960304" y="3137312"/>
                <a:ext cx="3378489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8" name="CaixaDeTexto 87">
                <a:extLst>
                  <a:ext uri="{FF2B5EF4-FFF2-40B4-BE49-F238E27FC236}">
                    <a16:creationId xmlns:a16="http://schemas.microsoft.com/office/drawing/2014/main" id="{589CB76E-7C2D-431C-A4EF-1C4B95FF2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304" y="3137312"/>
                <a:ext cx="3378489" cy="6721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aixaDeTexto 88">
                <a:extLst>
                  <a:ext uri="{FF2B5EF4-FFF2-40B4-BE49-F238E27FC236}">
                    <a16:creationId xmlns:a16="http://schemas.microsoft.com/office/drawing/2014/main" id="{427D2B76-DA5D-4E4D-8F74-E62B0FD51E7E}"/>
                  </a:ext>
                </a:extLst>
              </p:cNvPr>
              <p:cNvSpPr txBox="1"/>
              <p:nvPr/>
            </p:nvSpPr>
            <p:spPr>
              <a:xfrm>
                <a:off x="611560" y="2931790"/>
                <a:ext cx="83375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𝑅𝑒𝑝𝑒𝑎𝑡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 {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9" name="CaixaDeTexto 88">
                <a:extLst>
                  <a:ext uri="{FF2B5EF4-FFF2-40B4-BE49-F238E27FC236}">
                    <a16:creationId xmlns:a16="http://schemas.microsoft.com/office/drawing/2014/main" id="{427D2B76-DA5D-4E4D-8F74-E62B0FD51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931790"/>
                <a:ext cx="833754" cy="246221"/>
              </a:xfrm>
              <a:prstGeom prst="rect">
                <a:avLst/>
              </a:prstGeom>
              <a:blipFill>
                <a:blip r:embed="rId6"/>
                <a:stretch>
                  <a:fillRect l="-7299" r="-7299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2DFF145B-D410-47B3-B3D5-CAE856FAC6BB}"/>
                  </a:ext>
                </a:extLst>
              </p:cNvPr>
              <p:cNvSpPr txBox="1"/>
              <p:nvPr/>
            </p:nvSpPr>
            <p:spPr>
              <a:xfrm>
                <a:off x="960304" y="3908981"/>
                <a:ext cx="195681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𝑐𝑎𝑑𝑎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=0, …, 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2DFF145B-D410-47B3-B3D5-CAE856FAC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304" y="3908981"/>
                <a:ext cx="1956818" cy="246221"/>
              </a:xfrm>
              <a:prstGeom prst="rect">
                <a:avLst/>
              </a:prstGeom>
              <a:blipFill>
                <a:blip r:embed="rId7"/>
                <a:stretch>
                  <a:fillRect l="-1869" r="-312" b="-3170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0304C856-9971-4901-92E5-10B87F476E03}"/>
                  </a:ext>
                </a:extLst>
              </p:cNvPr>
              <p:cNvSpPr txBox="1"/>
              <p:nvPr/>
            </p:nvSpPr>
            <p:spPr>
              <a:xfrm>
                <a:off x="633794" y="4165844"/>
                <a:ext cx="1378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0304C856-9971-4901-92E5-10B87F476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94" y="4165844"/>
                <a:ext cx="137858" cy="246221"/>
              </a:xfrm>
              <a:prstGeom prst="rect">
                <a:avLst/>
              </a:prstGeom>
              <a:blipFill>
                <a:blip r:embed="rId8"/>
                <a:stretch>
                  <a:fillRect l="-47826" r="-43478" b="-341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2B11570C-9EFB-42E3-BBA7-F42174F586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1234054"/>
            <a:ext cx="4267242" cy="33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470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8568952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Regressão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Linear com Gradient Descent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CaixaDeTexto 85">
                <a:extLst>
                  <a:ext uri="{FF2B5EF4-FFF2-40B4-BE49-F238E27FC236}">
                    <a16:creationId xmlns:a16="http://schemas.microsoft.com/office/drawing/2014/main" id="{602B53E6-45A7-496E-ACF3-86A3193F0959}"/>
                  </a:ext>
                </a:extLst>
              </p:cNvPr>
              <p:cNvSpPr txBox="1"/>
              <p:nvPr/>
            </p:nvSpPr>
            <p:spPr>
              <a:xfrm>
                <a:off x="611560" y="1203598"/>
                <a:ext cx="1485791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6" name="CaixaDeTexto 85">
                <a:extLst>
                  <a:ext uri="{FF2B5EF4-FFF2-40B4-BE49-F238E27FC236}">
                    <a16:creationId xmlns:a16="http://schemas.microsoft.com/office/drawing/2014/main" id="{602B53E6-45A7-496E-ACF3-86A3193F0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203598"/>
                <a:ext cx="1485791" cy="700063"/>
              </a:xfrm>
              <a:prstGeom prst="rect">
                <a:avLst/>
              </a:prstGeom>
              <a:blipFill>
                <a:blip r:embed="rId3"/>
                <a:stretch>
                  <a:fillRect b="-8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CaixaDeTexto 86">
                <a:extLst>
                  <a:ext uri="{FF2B5EF4-FFF2-40B4-BE49-F238E27FC236}">
                    <a16:creationId xmlns:a16="http://schemas.microsoft.com/office/drawing/2014/main" id="{F8CEFE13-23F1-4C58-AB83-2796FB01CFE1}"/>
                  </a:ext>
                </a:extLst>
              </p:cNvPr>
              <p:cNvSpPr txBox="1"/>
              <p:nvPr/>
            </p:nvSpPr>
            <p:spPr>
              <a:xfrm>
                <a:off x="611560" y="1954459"/>
                <a:ext cx="3235822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pt-BR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7" name="CaixaDeTexto 86">
                <a:extLst>
                  <a:ext uri="{FF2B5EF4-FFF2-40B4-BE49-F238E27FC236}">
                    <a16:creationId xmlns:a16="http://schemas.microsoft.com/office/drawing/2014/main" id="{F8CEFE13-23F1-4C58-AB83-2796FB01C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954459"/>
                <a:ext cx="3235822" cy="6721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CaixaDeTexto 87">
                <a:extLst>
                  <a:ext uri="{FF2B5EF4-FFF2-40B4-BE49-F238E27FC236}">
                    <a16:creationId xmlns:a16="http://schemas.microsoft.com/office/drawing/2014/main" id="{589CB76E-7C2D-431C-A4EF-1C4B95FF22A3}"/>
                  </a:ext>
                </a:extLst>
              </p:cNvPr>
              <p:cNvSpPr txBox="1"/>
              <p:nvPr/>
            </p:nvSpPr>
            <p:spPr>
              <a:xfrm>
                <a:off x="960304" y="3137312"/>
                <a:ext cx="3378489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8" name="CaixaDeTexto 87">
                <a:extLst>
                  <a:ext uri="{FF2B5EF4-FFF2-40B4-BE49-F238E27FC236}">
                    <a16:creationId xmlns:a16="http://schemas.microsoft.com/office/drawing/2014/main" id="{589CB76E-7C2D-431C-A4EF-1C4B95FF2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304" y="3137312"/>
                <a:ext cx="3378489" cy="6721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aixaDeTexto 88">
                <a:extLst>
                  <a:ext uri="{FF2B5EF4-FFF2-40B4-BE49-F238E27FC236}">
                    <a16:creationId xmlns:a16="http://schemas.microsoft.com/office/drawing/2014/main" id="{427D2B76-DA5D-4E4D-8F74-E62B0FD51E7E}"/>
                  </a:ext>
                </a:extLst>
              </p:cNvPr>
              <p:cNvSpPr txBox="1"/>
              <p:nvPr/>
            </p:nvSpPr>
            <p:spPr>
              <a:xfrm>
                <a:off x="611560" y="2931790"/>
                <a:ext cx="83375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𝑅𝑒𝑝𝑒𝑎𝑡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 {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9" name="CaixaDeTexto 88">
                <a:extLst>
                  <a:ext uri="{FF2B5EF4-FFF2-40B4-BE49-F238E27FC236}">
                    <a16:creationId xmlns:a16="http://schemas.microsoft.com/office/drawing/2014/main" id="{427D2B76-DA5D-4E4D-8F74-E62B0FD51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931790"/>
                <a:ext cx="833754" cy="246221"/>
              </a:xfrm>
              <a:prstGeom prst="rect">
                <a:avLst/>
              </a:prstGeom>
              <a:blipFill>
                <a:blip r:embed="rId6"/>
                <a:stretch>
                  <a:fillRect l="-7299" r="-7299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2DFF145B-D410-47B3-B3D5-CAE856FAC6BB}"/>
                  </a:ext>
                </a:extLst>
              </p:cNvPr>
              <p:cNvSpPr txBox="1"/>
              <p:nvPr/>
            </p:nvSpPr>
            <p:spPr>
              <a:xfrm>
                <a:off x="960304" y="3908981"/>
                <a:ext cx="195681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𝑐𝑎𝑑𝑎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=0, …, 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2DFF145B-D410-47B3-B3D5-CAE856FAC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304" y="3908981"/>
                <a:ext cx="1956818" cy="246221"/>
              </a:xfrm>
              <a:prstGeom prst="rect">
                <a:avLst/>
              </a:prstGeom>
              <a:blipFill>
                <a:blip r:embed="rId7"/>
                <a:stretch>
                  <a:fillRect l="-1869" r="-312" b="-3170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0304C856-9971-4901-92E5-10B87F476E03}"/>
                  </a:ext>
                </a:extLst>
              </p:cNvPr>
              <p:cNvSpPr txBox="1"/>
              <p:nvPr/>
            </p:nvSpPr>
            <p:spPr>
              <a:xfrm>
                <a:off x="633794" y="4165844"/>
                <a:ext cx="1378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0304C856-9971-4901-92E5-10B87F476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94" y="4165844"/>
                <a:ext cx="137858" cy="246221"/>
              </a:xfrm>
              <a:prstGeom prst="rect">
                <a:avLst/>
              </a:prstGeom>
              <a:blipFill>
                <a:blip r:embed="rId8"/>
                <a:stretch>
                  <a:fillRect l="-47826" r="-43478" b="-341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2B11570C-9EFB-42E3-BBA7-F42174F586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1234054"/>
            <a:ext cx="4267242" cy="3353920"/>
          </a:xfrm>
          <a:prstGeom prst="rect">
            <a:avLst/>
          </a:prstGeom>
        </p:spPr>
      </p:pic>
      <p:sp>
        <p:nvSpPr>
          <p:cNvPr id="2" name="Forma Livre: Forma 1">
            <a:extLst>
              <a:ext uri="{FF2B5EF4-FFF2-40B4-BE49-F238E27FC236}">
                <a16:creationId xmlns:a16="http://schemas.microsoft.com/office/drawing/2014/main" id="{64C6FDED-108E-482F-92CE-DC3E9ECEE57A}"/>
              </a:ext>
            </a:extLst>
          </p:cNvPr>
          <p:cNvSpPr/>
          <p:nvPr/>
        </p:nvSpPr>
        <p:spPr>
          <a:xfrm>
            <a:off x="6301740" y="2385060"/>
            <a:ext cx="975360" cy="774708"/>
          </a:xfrm>
          <a:custGeom>
            <a:avLst/>
            <a:gdLst>
              <a:gd name="connsiteX0" fmla="*/ 975360 w 975360"/>
              <a:gd name="connsiteY0" fmla="*/ 693420 h 774708"/>
              <a:gd name="connsiteX1" fmla="*/ 845820 w 975360"/>
              <a:gd name="connsiteY1" fmla="*/ 769620 h 774708"/>
              <a:gd name="connsiteX2" fmla="*/ 685800 w 975360"/>
              <a:gd name="connsiteY2" fmla="*/ 746760 h 774708"/>
              <a:gd name="connsiteX3" fmla="*/ 541020 w 975360"/>
              <a:gd name="connsiteY3" fmla="*/ 579120 h 774708"/>
              <a:gd name="connsiteX4" fmla="*/ 0 w 975360"/>
              <a:gd name="connsiteY4" fmla="*/ 0 h 774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5360" h="774708">
                <a:moveTo>
                  <a:pt x="975360" y="693420"/>
                </a:moveTo>
                <a:cubicBezTo>
                  <a:pt x="934720" y="727075"/>
                  <a:pt x="894080" y="760730"/>
                  <a:pt x="845820" y="769620"/>
                </a:cubicBezTo>
                <a:cubicBezTo>
                  <a:pt x="797560" y="778510"/>
                  <a:pt x="736600" y="778510"/>
                  <a:pt x="685800" y="746760"/>
                </a:cubicBezTo>
                <a:cubicBezTo>
                  <a:pt x="635000" y="715010"/>
                  <a:pt x="655320" y="703580"/>
                  <a:pt x="541020" y="579120"/>
                </a:cubicBezTo>
                <a:cubicBezTo>
                  <a:pt x="426720" y="454660"/>
                  <a:pt x="213360" y="227330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853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8568952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Regressão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Linear com Gradient Descent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CaixaDeTexto 85">
                <a:extLst>
                  <a:ext uri="{FF2B5EF4-FFF2-40B4-BE49-F238E27FC236}">
                    <a16:creationId xmlns:a16="http://schemas.microsoft.com/office/drawing/2014/main" id="{602B53E6-45A7-496E-ACF3-86A3193F0959}"/>
                  </a:ext>
                </a:extLst>
              </p:cNvPr>
              <p:cNvSpPr txBox="1"/>
              <p:nvPr/>
            </p:nvSpPr>
            <p:spPr>
              <a:xfrm>
                <a:off x="611560" y="1203598"/>
                <a:ext cx="1485791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6" name="CaixaDeTexto 85">
                <a:extLst>
                  <a:ext uri="{FF2B5EF4-FFF2-40B4-BE49-F238E27FC236}">
                    <a16:creationId xmlns:a16="http://schemas.microsoft.com/office/drawing/2014/main" id="{602B53E6-45A7-496E-ACF3-86A3193F0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203598"/>
                <a:ext cx="1485791" cy="700063"/>
              </a:xfrm>
              <a:prstGeom prst="rect">
                <a:avLst/>
              </a:prstGeom>
              <a:blipFill>
                <a:blip r:embed="rId3"/>
                <a:stretch>
                  <a:fillRect b="-8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CaixaDeTexto 86">
                <a:extLst>
                  <a:ext uri="{FF2B5EF4-FFF2-40B4-BE49-F238E27FC236}">
                    <a16:creationId xmlns:a16="http://schemas.microsoft.com/office/drawing/2014/main" id="{F8CEFE13-23F1-4C58-AB83-2796FB01CFE1}"/>
                  </a:ext>
                </a:extLst>
              </p:cNvPr>
              <p:cNvSpPr txBox="1"/>
              <p:nvPr/>
            </p:nvSpPr>
            <p:spPr>
              <a:xfrm>
                <a:off x="611560" y="1954459"/>
                <a:ext cx="3235822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pt-BR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7" name="CaixaDeTexto 86">
                <a:extLst>
                  <a:ext uri="{FF2B5EF4-FFF2-40B4-BE49-F238E27FC236}">
                    <a16:creationId xmlns:a16="http://schemas.microsoft.com/office/drawing/2014/main" id="{F8CEFE13-23F1-4C58-AB83-2796FB01C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954459"/>
                <a:ext cx="3235822" cy="6721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CaixaDeTexto 87">
                <a:extLst>
                  <a:ext uri="{FF2B5EF4-FFF2-40B4-BE49-F238E27FC236}">
                    <a16:creationId xmlns:a16="http://schemas.microsoft.com/office/drawing/2014/main" id="{589CB76E-7C2D-431C-A4EF-1C4B95FF22A3}"/>
                  </a:ext>
                </a:extLst>
              </p:cNvPr>
              <p:cNvSpPr txBox="1"/>
              <p:nvPr/>
            </p:nvSpPr>
            <p:spPr>
              <a:xfrm>
                <a:off x="960304" y="3137312"/>
                <a:ext cx="3378489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8" name="CaixaDeTexto 87">
                <a:extLst>
                  <a:ext uri="{FF2B5EF4-FFF2-40B4-BE49-F238E27FC236}">
                    <a16:creationId xmlns:a16="http://schemas.microsoft.com/office/drawing/2014/main" id="{589CB76E-7C2D-431C-A4EF-1C4B95FF2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304" y="3137312"/>
                <a:ext cx="3378489" cy="6721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aixaDeTexto 88">
                <a:extLst>
                  <a:ext uri="{FF2B5EF4-FFF2-40B4-BE49-F238E27FC236}">
                    <a16:creationId xmlns:a16="http://schemas.microsoft.com/office/drawing/2014/main" id="{427D2B76-DA5D-4E4D-8F74-E62B0FD51E7E}"/>
                  </a:ext>
                </a:extLst>
              </p:cNvPr>
              <p:cNvSpPr txBox="1"/>
              <p:nvPr/>
            </p:nvSpPr>
            <p:spPr>
              <a:xfrm>
                <a:off x="611560" y="2931790"/>
                <a:ext cx="83375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𝑅𝑒𝑝𝑒𝑎𝑡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 {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9" name="CaixaDeTexto 88">
                <a:extLst>
                  <a:ext uri="{FF2B5EF4-FFF2-40B4-BE49-F238E27FC236}">
                    <a16:creationId xmlns:a16="http://schemas.microsoft.com/office/drawing/2014/main" id="{427D2B76-DA5D-4E4D-8F74-E62B0FD51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931790"/>
                <a:ext cx="833754" cy="246221"/>
              </a:xfrm>
              <a:prstGeom prst="rect">
                <a:avLst/>
              </a:prstGeom>
              <a:blipFill>
                <a:blip r:embed="rId6"/>
                <a:stretch>
                  <a:fillRect l="-7299" r="-7299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2DFF145B-D410-47B3-B3D5-CAE856FAC6BB}"/>
                  </a:ext>
                </a:extLst>
              </p:cNvPr>
              <p:cNvSpPr txBox="1"/>
              <p:nvPr/>
            </p:nvSpPr>
            <p:spPr>
              <a:xfrm>
                <a:off x="960304" y="3908981"/>
                <a:ext cx="195681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𝑐𝑎𝑑𝑎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=0, …, 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2DFF145B-D410-47B3-B3D5-CAE856FAC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304" y="3908981"/>
                <a:ext cx="1956818" cy="246221"/>
              </a:xfrm>
              <a:prstGeom prst="rect">
                <a:avLst/>
              </a:prstGeom>
              <a:blipFill>
                <a:blip r:embed="rId7"/>
                <a:stretch>
                  <a:fillRect l="-1869" r="-312" b="-3170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0304C856-9971-4901-92E5-10B87F476E03}"/>
                  </a:ext>
                </a:extLst>
              </p:cNvPr>
              <p:cNvSpPr txBox="1"/>
              <p:nvPr/>
            </p:nvSpPr>
            <p:spPr>
              <a:xfrm>
                <a:off x="633794" y="4165844"/>
                <a:ext cx="1378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0304C856-9971-4901-92E5-10B87F476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94" y="4165844"/>
                <a:ext cx="137858" cy="246221"/>
              </a:xfrm>
              <a:prstGeom prst="rect">
                <a:avLst/>
              </a:prstGeom>
              <a:blipFill>
                <a:blip r:embed="rId8"/>
                <a:stretch>
                  <a:fillRect l="-47826" r="-43478" b="-341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2B11570C-9EFB-42E3-BBA7-F42174F586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1234054"/>
            <a:ext cx="4267242" cy="3353920"/>
          </a:xfrm>
          <a:prstGeom prst="rect">
            <a:avLst/>
          </a:prstGeom>
        </p:spPr>
      </p:pic>
      <p:sp>
        <p:nvSpPr>
          <p:cNvPr id="2" name="Forma Livre: Forma 1">
            <a:extLst>
              <a:ext uri="{FF2B5EF4-FFF2-40B4-BE49-F238E27FC236}">
                <a16:creationId xmlns:a16="http://schemas.microsoft.com/office/drawing/2014/main" id="{64C6FDED-108E-482F-92CE-DC3E9ECEE57A}"/>
              </a:ext>
            </a:extLst>
          </p:cNvPr>
          <p:cNvSpPr/>
          <p:nvPr/>
        </p:nvSpPr>
        <p:spPr>
          <a:xfrm>
            <a:off x="6301740" y="2385060"/>
            <a:ext cx="975360" cy="774708"/>
          </a:xfrm>
          <a:custGeom>
            <a:avLst/>
            <a:gdLst>
              <a:gd name="connsiteX0" fmla="*/ 975360 w 975360"/>
              <a:gd name="connsiteY0" fmla="*/ 693420 h 774708"/>
              <a:gd name="connsiteX1" fmla="*/ 845820 w 975360"/>
              <a:gd name="connsiteY1" fmla="*/ 769620 h 774708"/>
              <a:gd name="connsiteX2" fmla="*/ 685800 w 975360"/>
              <a:gd name="connsiteY2" fmla="*/ 746760 h 774708"/>
              <a:gd name="connsiteX3" fmla="*/ 541020 w 975360"/>
              <a:gd name="connsiteY3" fmla="*/ 579120 h 774708"/>
              <a:gd name="connsiteX4" fmla="*/ 0 w 975360"/>
              <a:gd name="connsiteY4" fmla="*/ 0 h 774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5360" h="774708">
                <a:moveTo>
                  <a:pt x="975360" y="693420"/>
                </a:moveTo>
                <a:cubicBezTo>
                  <a:pt x="934720" y="727075"/>
                  <a:pt x="894080" y="760730"/>
                  <a:pt x="845820" y="769620"/>
                </a:cubicBezTo>
                <a:cubicBezTo>
                  <a:pt x="797560" y="778510"/>
                  <a:pt x="736600" y="778510"/>
                  <a:pt x="685800" y="746760"/>
                </a:cubicBezTo>
                <a:cubicBezTo>
                  <a:pt x="635000" y="715010"/>
                  <a:pt x="655320" y="703580"/>
                  <a:pt x="541020" y="579120"/>
                </a:cubicBezTo>
                <a:cubicBezTo>
                  <a:pt x="426720" y="454660"/>
                  <a:pt x="213360" y="227330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831B46A-99DA-42DD-AD18-A3A03729A992}"/>
              </a:ext>
            </a:extLst>
          </p:cNvPr>
          <p:cNvSpPr/>
          <p:nvPr/>
        </p:nvSpPr>
        <p:spPr>
          <a:xfrm>
            <a:off x="1992505" y="3086100"/>
            <a:ext cx="2366132" cy="739963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1DDE484E-3034-459E-AD2B-BF23E850A86A}"/>
                  </a:ext>
                </a:extLst>
              </p:cNvPr>
              <p:cNvSpPr txBox="1"/>
              <p:nvPr/>
            </p:nvSpPr>
            <p:spPr>
              <a:xfrm>
                <a:off x="1193746" y="4506323"/>
                <a:ext cx="396364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=300.000.000 </m:t>
                      </m:r>
                      <m:d>
                        <m:d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𝑈𝑆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𝑐𝑒𝑛𝑠𝑢𝑠</m:t>
                          </m:r>
                        </m:e>
                      </m:d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𝑒𝑥𝑝𝑒𝑛𝑠𝑖𝑣𝑜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1DDE484E-3034-459E-AD2B-BF23E850A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746" y="4506323"/>
                <a:ext cx="3963649" cy="246221"/>
              </a:xfrm>
              <a:prstGeom prst="rect">
                <a:avLst/>
              </a:prstGeom>
              <a:blipFill>
                <a:blip r:embed="rId10"/>
                <a:stretch>
                  <a:fillRect l="-154" r="-923" b="-3170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4AC0CC1D-E9FE-4E64-8759-AEA0A251E799}"/>
              </a:ext>
            </a:extLst>
          </p:cNvPr>
          <p:cNvCxnSpPr/>
          <p:nvPr/>
        </p:nvCxnSpPr>
        <p:spPr>
          <a:xfrm>
            <a:off x="3347864" y="3860696"/>
            <a:ext cx="0" cy="55136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71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8568952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Regressão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Linear com Gradient Descent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CaixaDeTexto 85">
                <a:extLst>
                  <a:ext uri="{FF2B5EF4-FFF2-40B4-BE49-F238E27FC236}">
                    <a16:creationId xmlns:a16="http://schemas.microsoft.com/office/drawing/2014/main" id="{602B53E6-45A7-496E-ACF3-86A3193F0959}"/>
                  </a:ext>
                </a:extLst>
              </p:cNvPr>
              <p:cNvSpPr txBox="1"/>
              <p:nvPr/>
            </p:nvSpPr>
            <p:spPr>
              <a:xfrm>
                <a:off x="611560" y="1203598"/>
                <a:ext cx="1485791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6" name="CaixaDeTexto 85">
                <a:extLst>
                  <a:ext uri="{FF2B5EF4-FFF2-40B4-BE49-F238E27FC236}">
                    <a16:creationId xmlns:a16="http://schemas.microsoft.com/office/drawing/2014/main" id="{602B53E6-45A7-496E-ACF3-86A3193F0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203598"/>
                <a:ext cx="1485791" cy="700063"/>
              </a:xfrm>
              <a:prstGeom prst="rect">
                <a:avLst/>
              </a:prstGeom>
              <a:blipFill>
                <a:blip r:embed="rId3"/>
                <a:stretch>
                  <a:fillRect b="-8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CaixaDeTexto 86">
                <a:extLst>
                  <a:ext uri="{FF2B5EF4-FFF2-40B4-BE49-F238E27FC236}">
                    <a16:creationId xmlns:a16="http://schemas.microsoft.com/office/drawing/2014/main" id="{F8CEFE13-23F1-4C58-AB83-2796FB01CFE1}"/>
                  </a:ext>
                </a:extLst>
              </p:cNvPr>
              <p:cNvSpPr txBox="1"/>
              <p:nvPr/>
            </p:nvSpPr>
            <p:spPr>
              <a:xfrm>
                <a:off x="611560" y="1954459"/>
                <a:ext cx="3235822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pt-BR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7" name="CaixaDeTexto 86">
                <a:extLst>
                  <a:ext uri="{FF2B5EF4-FFF2-40B4-BE49-F238E27FC236}">
                    <a16:creationId xmlns:a16="http://schemas.microsoft.com/office/drawing/2014/main" id="{F8CEFE13-23F1-4C58-AB83-2796FB01C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954459"/>
                <a:ext cx="3235822" cy="6721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CaixaDeTexto 87">
                <a:extLst>
                  <a:ext uri="{FF2B5EF4-FFF2-40B4-BE49-F238E27FC236}">
                    <a16:creationId xmlns:a16="http://schemas.microsoft.com/office/drawing/2014/main" id="{589CB76E-7C2D-431C-A4EF-1C4B95FF22A3}"/>
                  </a:ext>
                </a:extLst>
              </p:cNvPr>
              <p:cNvSpPr txBox="1"/>
              <p:nvPr/>
            </p:nvSpPr>
            <p:spPr>
              <a:xfrm>
                <a:off x="960304" y="3137312"/>
                <a:ext cx="3378489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8" name="CaixaDeTexto 87">
                <a:extLst>
                  <a:ext uri="{FF2B5EF4-FFF2-40B4-BE49-F238E27FC236}">
                    <a16:creationId xmlns:a16="http://schemas.microsoft.com/office/drawing/2014/main" id="{589CB76E-7C2D-431C-A4EF-1C4B95FF2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304" y="3137312"/>
                <a:ext cx="3378489" cy="6721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aixaDeTexto 88">
                <a:extLst>
                  <a:ext uri="{FF2B5EF4-FFF2-40B4-BE49-F238E27FC236}">
                    <a16:creationId xmlns:a16="http://schemas.microsoft.com/office/drawing/2014/main" id="{427D2B76-DA5D-4E4D-8F74-E62B0FD51E7E}"/>
                  </a:ext>
                </a:extLst>
              </p:cNvPr>
              <p:cNvSpPr txBox="1"/>
              <p:nvPr/>
            </p:nvSpPr>
            <p:spPr>
              <a:xfrm>
                <a:off x="611560" y="2931790"/>
                <a:ext cx="83375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𝑅𝑒𝑝𝑒𝑎𝑡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 {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9" name="CaixaDeTexto 88">
                <a:extLst>
                  <a:ext uri="{FF2B5EF4-FFF2-40B4-BE49-F238E27FC236}">
                    <a16:creationId xmlns:a16="http://schemas.microsoft.com/office/drawing/2014/main" id="{427D2B76-DA5D-4E4D-8F74-E62B0FD51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931790"/>
                <a:ext cx="833754" cy="246221"/>
              </a:xfrm>
              <a:prstGeom prst="rect">
                <a:avLst/>
              </a:prstGeom>
              <a:blipFill>
                <a:blip r:embed="rId6"/>
                <a:stretch>
                  <a:fillRect l="-7299" r="-7299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2DFF145B-D410-47B3-B3D5-CAE856FAC6BB}"/>
                  </a:ext>
                </a:extLst>
              </p:cNvPr>
              <p:cNvSpPr txBox="1"/>
              <p:nvPr/>
            </p:nvSpPr>
            <p:spPr>
              <a:xfrm>
                <a:off x="960304" y="3908981"/>
                <a:ext cx="195681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𝑐𝑎𝑑𝑎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=0, …, 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2DFF145B-D410-47B3-B3D5-CAE856FAC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304" y="3908981"/>
                <a:ext cx="1956818" cy="246221"/>
              </a:xfrm>
              <a:prstGeom prst="rect">
                <a:avLst/>
              </a:prstGeom>
              <a:blipFill>
                <a:blip r:embed="rId7"/>
                <a:stretch>
                  <a:fillRect l="-1869" r="-312" b="-3170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0304C856-9971-4901-92E5-10B87F476E03}"/>
                  </a:ext>
                </a:extLst>
              </p:cNvPr>
              <p:cNvSpPr txBox="1"/>
              <p:nvPr/>
            </p:nvSpPr>
            <p:spPr>
              <a:xfrm>
                <a:off x="633794" y="4165844"/>
                <a:ext cx="1378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0304C856-9971-4901-92E5-10B87F476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94" y="4165844"/>
                <a:ext cx="137858" cy="246221"/>
              </a:xfrm>
              <a:prstGeom prst="rect">
                <a:avLst/>
              </a:prstGeom>
              <a:blipFill>
                <a:blip r:embed="rId8"/>
                <a:stretch>
                  <a:fillRect l="-47826" r="-43478" b="-341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2B11570C-9EFB-42E3-BBA7-F42174F586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1234054"/>
            <a:ext cx="4267242" cy="3353920"/>
          </a:xfrm>
          <a:prstGeom prst="rect">
            <a:avLst/>
          </a:prstGeom>
        </p:spPr>
      </p:pic>
      <p:sp>
        <p:nvSpPr>
          <p:cNvPr id="2" name="Forma Livre: Forma 1">
            <a:extLst>
              <a:ext uri="{FF2B5EF4-FFF2-40B4-BE49-F238E27FC236}">
                <a16:creationId xmlns:a16="http://schemas.microsoft.com/office/drawing/2014/main" id="{64C6FDED-108E-482F-92CE-DC3E9ECEE57A}"/>
              </a:ext>
            </a:extLst>
          </p:cNvPr>
          <p:cNvSpPr/>
          <p:nvPr/>
        </p:nvSpPr>
        <p:spPr>
          <a:xfrm>
            <a:off x="6301740" y="2385060"/>
            <a:ext cx="975360" cy="774708"/>
          </a:xfrm>
          <a:custGeom>
            <a:avLst/>
            <a:gdLst>
              <a:gd name="connsiteX0" fmla="*/ 975360 w 975360"/>
              <a:gd name="connsiteY0" fmla="*/ 693420 h 774708"/>
              <a:gd name="connsiteX1" fmla="*/ 845820 w 975360"/>
              <a:gd name="connsiteY1" fmla="*/ 769620 h 774708"/>
              <a:gd name="connsiteX2" fmla="*/ 685800 w 975360"/>
              <a:gd name="connsiteY2" fmla="*/ 746760 h 774708"/>
              <a:gd name="connsiteX3" fmla="*/ 541020 w 975360"/>
              <a:gd name="connsiteY3" fmla="*/ 579120 h 774708"/>
              <a:gd name="connsiteX4" fmla="*/ 0 w 975360"/>
              <a:gd name="connsiteY4" fmla="*/ 0 h 774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5360" h="774708">
                <a:moveTo>
                  <a:pt x="975360" y="693420"/>
                </a:moveTo>
                <a:cubicBezTo>
                  <a:pt x="934720" y="727075"/>
                  <a:pt x="894080" y="760730"/>
                  <a:pt x="845820" y="769620"/>
                </a:cubicBezTo>
                <a:cubicBezTo>
                  <a:pt x="797560" y="778510"/>
                  <a:pt x="736600" y="778510"/>
                  <a:pt x="685800" y="746760"/>
                </a:cubicBezTo>
                <a:cubicBezTo>
                  <a:pt x="635000" y="715010"/>
                  <a:pt x="655320" y="703580"/>
                  <a:pt x="541020" y="579120"/>
                </a:cubicBezTo>
                <a:cubicBezTo>
                  <a:pt x="426720" y="454660"/>
                  <a:pt x="213360" y="227330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831B46A-99DA-42DD-AD18-A3A03729A992}"/>
              </a:ext>
            </a:extLst>
          </p:cNvPr>
          <p:cNvSpPr/>
          <p:nvPr/>
        </p:nvSpPr>
        <p:spPr>
          <a:xfrm>
            <a:off x="1992505" y="3086100"/>
            <a:ext cx="2366132" cy="739963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1DDE484E-3034-459E-AD2B-BF23E850A86A}"/>
                  </a:ext>
                </a:extLst>
              </p:cNvPr>
              <p:cNvSpPr txBox="1"/>
              <p:nvPr/>
            </p:nvSpPr>
            <p:spPr>
              <a:xfrm>
                <a:off x="1193746" y="4506323"/>
                <a:ext cx="396364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=300.000.000 </m:t>
                      </m:r>
                      <m:d>
                        <m:d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𝑈𝑆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𝑐𝑒𝑛𝑠𝑢𝑠</m:t>
                          </m:r>
                        </m:e>
                      </m:d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𝑒𝑥𝑝𝑒𝑛𝑠𝑖𝑣𝑜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1DDE484E-3034-459E-AD2B-BF23E850A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746" y="4506323"/>
                <a:ext cx="3963649" cy="246221"/>
              </a:xfrm>
              <a:prstGeom prst="rect">
                <a:avLst/>
              </a:prstGeom>
              <a:blipFill>
                <a:blip r:embed="rId10"/>
                <a:stretch>
                  <a:fillRect l="-154" r="-923" b="-3170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4AC0CC1D-E9FE-4E64-8759-AEA0A251E799}"/>
              </a:ext>
            </a:extLst>
          </p:cNvPr>
          <p:cNvCxnSpPr/>
          <p:nvPr/>
        </p:nvCxnSpPr>
        <p:spPr>
          <a:xfrm>
            <a:off x="3347864" y="3860696"/>
            <a:ext cx="0" cy="55136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061678A7-BFD3-4E64-80B9-32E86F57D1AC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8568952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Batch Gradient Descent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15401216-3ECF-4D50-BC24-1C4A0DD6B9B0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4358637" y="3233394"/>
            <a:ext cx="2792860" cy="2226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7BBFB601-5D5B-4011-8EB3-2A610F843CC7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4358637" y="3178011"/>
            <a:ext cx="2589627" cy="278071"/>
          </a:xfrm>
          <a:prstGeom prst="straightConnector1">
            <a:avLst/>
          </a:prstGeom>
          <a:ln w="127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8921C91F-B181-4731-9498-7B541465A368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4358637" y="3066667"/>
            <a:ext cx="2474650" cy="389415"/>
          </a:xfrm>
          <a:prstGeom prst="straightConnector1">
            <a:avLst/>
          </a:prstGeom>
          <a:ln w="127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095CADC6-C0BB-4470-B49E-8D5CCDD9A1DE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4358637" y="2936175"/>
            <a:ext cx="2366132" cy="519907"/>
          </a:xfrm>
          <a:prstGeom prst="straightConnector1">
            <a:avLst/>
          </a:prstGeom>
          <a:ln w="127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1189D841-AFE1-44EE-AD7E-1E5EF8F08E86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4358637" y="2771605"/>
            <a:ext cx="2250436" cy="684477"/>
          </a:xfrm>
          <a:prstGeom prst="straightConnector1">
            <a:avLst/>
          </a:prstGeom>
          <a:ln w="127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1B1CA903-BEE1-44A1-A8E7-C2B2B0A1BB76}"/>
              </a:ext>
            </a:extLst>
          </p:cNvPr>
          <p:cNvCxnSpPr>
            <a:cxnSpLocks/>
          </p:cNvCxnSpPr>
          <p:nvPr/>
        </p:nvCxnSpPr>
        <p:spPr>
          <a:xfrm flipH="1">
            <a:off x="4482809" y="2715766"/>
            <a:ext cx="1995290" cy="739666"/>
          </a:xfrm>
          <a:prstGeom prst="straightConnector1">
            <a:avLst/>
          </a:prstGeom>
          <a:ln w="127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CF057FF5-1E26-461E-9A93-E18574E81BBC}"/>
              </a:ext>
            </a:extLst>
          </p:cNvPr>
          <p:cNvCxnSpPr>
            <a:cxnSpLocks/>
          </p:cNvCxnSpPr>
          <p:nvPr/>
        </p:nvCxnSpPr>
        <p:spPr>
          <a:xfrm flipH="1">
            <a:off x="4463482" y="2571750"/>
            <a:ext cx="1903492" cy="883682"/>
          </a:xfrm>
          <a:prstGeom prst="straightConnector1">
            <a:avLst/>
          </a:prstGeom>
          <a:ln w="127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9BD3B784-F5F7-41DE-B106-E8453F07DE72}"/>
              </a:ext>
            </a:extLst>
          </p:cNvPr>
          <p:cNvCxnSpPr>
            <a:cxnSpLocks/>
          </p:cNvCxnSpPr>
          <p:nvPr/>
        </p:nvCxnSpPr>
        <p:spPr>
          <a:xfrm flipH="1">
            <a:off x="4463482" y="2427734"/>
            <a:ext cx="1817561" cy="1027698"/>
          </a:xfrm>
          <a:prstGeom prst="straightConnector1">
            <a:avLst/>
          </a:prstGeom>
          <a:ln w="127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84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DCBCD2BB-860D-402F-A4A8-F13967CFB7F8}"/>
              </a:ext>
            </a:extLst>
          </p:cNvPr>
          <p:cNvSpPr txBox="1">
            <a:spLocks/>
          </p:cNvSpPr>
          <p:nvPr/>
        </p:nvSpPr>
        <p:spPr>
          <a:xfrm>
            <a:off x="395536" y="411510"/>
            <a:ext cx="4392488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Batch Gradient Descent</a:t>
            </a:r>
            <a:endParaRPr lang="ko-KR" altLang="en-US" sz="24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FFD15571-6AE0-4C6F-BB4E-ECB927A6A191}"/>
              </a:ext>
            </a:extLst>
          </p:cNvPr>
          <p:cNvSpPr txBox="1">
            <a:spLocks/>
          </p:cNvSpPr>
          <p:nvPr/>
        </p:nvSpPr>
        <p:spPr>
          <a:xfrm>
            <a:off x="4562460" y="411510"/>
            <a:ext cx="4392488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Stochastic Gradient Descent</a:t>
            </a:r>
            <a:endParaRPr lang="ko-KR" altLang="en-US" sz="24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A0BA8657-EDF7-4340-AF00-14F1A263F3C3}"/>
              </a:ext>
            </a:extLst>
          </p:cNvPr>
          <p:cNvCxnSpPr>
            <a:cxnSpLocks/>
          </p:cNvCxnSpPr>
          <p:nvPr/>
        </p:nvCxnSpPr>
        <p:spPr>
          <a:xfrm>
            <a:off x="4355976" y="267494"/>
            <a:ext cx="0" cy="4464496"/>
          </a:xfrm>
          <a:prstGeom prst="straightConnector1">
            <a:avLst/>
          </a:prstGeom>
          <a:ln w="127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7D51811B-6190-439F-844B-D4283F6328EE}"/>
                  </a:ext>
                </a:extLst>
              </p:cNvPr>
              <p:cNvSpPr txBox="1"/>
              <p:nvPr/>
            </p:nvSpPr>
            <p:spPr>
              <a:xfrm>
                <a:off x="450096" y="1203598"/>
                <a:ext cx="3235822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pt-BR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7D51811B-6190-439F-844B-D4283F632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96" y="1203598"/>
                <a:ext cx="3235822" cy="6721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D86CE687-5824-4BEC-9996-A58171F13282}"/>
                  </a:ext>
                </a:extLst>
              </p:cNvPr>
              <p:cNvSpPr txBox="1"/>
              <p:nvPr/>
            </p:nvSpPr>
            <p:spPr>
              <a:xfrm>
                <a:off x="798840" y="2386451"/>
                <a:ext cx="3378489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D86CE687-5824-4BEC-9996-A58171F13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840" y="2386451"/>
                <a:ext cx="3378489" cy="6721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719BFF37-2689-450C-A348-AD9BCA244C30}"/>
                  </a:ext>
                </a:extLst>
              </p:cNvPr>
              <p:cNvSpPr txBox="1"/>
              <p:nvPr/>
            </p:nvSpPr>
            <p:spPr>
              <a:xfrm>
                <a:off x="450096" y="2180929"/>
                <a:ext cx="83375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𝑅𝑒𝑝𝑒𝑎𝑡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 {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719BFF37-2689-450C-A348-AD9BCA244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96" y="2180929"/>
                <a:ext cx="833754" cy="246221"/>
              </a:xfrm>
              <a:prstGeom prst="rect">
                <a:avLst/>
              </a:prstGeom>
              <a:blipFill>
                <a:blip r:embed="rId5"/>
                <a:stretch>
                  <a:fillRect l="-7299" r="-6569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EAA0E92A-0DC9-4BB3-B2E1-43FD5573B833}"/>
                  </a:ext>
                </a:extLst>
              </p:cNvPr>
              <p:cNvSpPr txBox="1"/>
              <p:nvPr/>
            </p:nvSpPr>
            <p:spPr>
              <a:xfrm>
                <a:off x="798840" y="3158120"/>
                <a:ext cx="195681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𝑐𝑎𝑑𝑎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=0, …, 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EAA0E92A-0DC9-4BB3-B2E1-43FD5573B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840" y="3158120"/>
                <a:ext cx="1956818" cy="246221"/>
              </a:xfrm>
              <a:prstGeom prst="rect">
                <a:avLst/>
              </a:prstGeom>
              <a:blipFill>
                <a:blip r:embed="rId6"/>
                <a:stretch>
                  <a:fillRect l="-1869" r="-623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084B00BC-ECF8-4813-B623-56BFA611CED1}"/>
                  </a:ext>
                </a:extLst>
              </p:cNvPr>
              <p:cNvSpPr txBox="1"/>
              <p:nvPr/>
            </p:nvSpPr>
            <p:spPr>
              <a:xfrm>
                <a:off x="472330" y="3414983"/>
                <a:ext cx="1378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084B00BC-ECF8-4813-B623-56BFA611C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30" y="3414983"/>
                <a:ext cx="137858" cy="246221"/>
              </a:xfrm>
              <a:prstGeom prst="rect">
                <a:avLst/>
              </a:prstGeom>
              <a:blipFill>
                <a:blip r:embed="rId7"/>
                <a:stretch>
                  <a:fillRect l="-43478" r="-47826" b="-341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48766249-B4B6-42B1-885A-0D353B460F9A}"/>
                  </a:ext>
                </a:extLst>
              </p:cNvPr>
              <p:cNvSpPr txBox="1"/>
              <p:nvPr/>
            </p:nvSpPr>
            <p:spPr>
              <a:xfrm>
                <a:off x="4644008" y="1225988"/>
                <a:ext cx="3872022" cy="46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48766249-B4B6-42B1-885A-0D353B460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1225988"/>
                <a:ext cx="3872022" cy="4610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D49D111E-5406-49E9-8228-DB110290DBF6}"/>
                  </a:ext>
                </a:extLst>
              </p:cNvPr>
              <p:cNvSpPr txBox="1"/>
              <p:nvPr/>
            </p:nvSpPr>
            <p:spPr>
              <a:xfrm>
                <a:off x="4771832" y="1819010"/>
                <a:ext cx="3418885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𝑐𝑜𝑠𝑡</m:t>
                          </m:r>
                          <m:d>
                            <m:d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d>
                                <m:d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D49D111E-5406-49E9-8228-DB110290D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832" y="1819010"/>
                <a:ext cx="3418885" cy="67217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55610214-34B0-4B49-8F16-34C9287C7B15}"/>
              </a:ext>
            </a:extLst>
          </p:cNvPr>
          <p:cNvSpPr txBox="1">
            <a:spLocks/>
          </p:cNvSpPr>
          <p:nvPr/>
        </p:nvSpPr>
        <p:spPr>
          <a:xfrm>
            <a:off x="4505692" y="2613454"/>
            <a:ext cx="3591352" cy="43917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1.</a:t>
            </a:r>
            <a:r>
              <a:rPr lang="pt-BR" altLang="ko-KR" sz="1200" dirty="0">
                <a:latin typeface="Segoe UI" panose="020B0502040204020203" pitchFamily="34" charset="0"/>
                <a:cs typeface="Segoe UI" panose="020B0502040204020203" pitchFamily="34" charset="0"/>
              </a:rPr>
              <a:t>     </a:t>
            </a:r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Misturar o </a:t>
            </a:r>
            <a:r>
              <a:rPr lang="pt-BR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dataset</a:t>
            </a:r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randomicamente</a:t>
            </a:r>
            <a:endParaRPr lang="en-US" altLang="ko-KR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3FA04DC0-A40F-496C-A88C-466F35D6931B}"/>
              </a:ext>
            </a:extLst>
          </p:cNvPr>
          <p:cNvSpPr txBox="1">
            <a:spLocks/>
          </p:cNvSpPr>
          <p:nvPr/>
        </p:nvSpPr>
        <p:spPr>
          <a:xfrm>
            <a:off x="4511535" y="2930951"/>
            <a:ext cx="2880315" cy="43917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2.</a:t>
            </a:r>
            <a:r>
              <a:rPr lang="pt-BR" altLang="ko-KR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altLang="ko-KR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DE3129EF-1FD5-4A63-8919-CBC35F3DD196}"/>
                  </a:ext>
                </a:extLst>
              </p:cNvPr>
              <p:cNvSpPr txBox="1"/>
              <p:nvPr/>
            </p:nvSpPr>
            <p:spPr>
              <a:xfrm>
                <a:off x="5526615" y="3651870"/>
                <a:ext cx="2861809" cy="341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sSubSup>
                        <m:sSubSup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DE3129EF-1FD5-4A63-8919-CBC35F3DD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6615" y="3651870"/>
                <a:ext cx="2861809" cy="341312"/>
              </a:xfrm>
              <a:prstGeom prst="rect">
                <a:avLst/>
              </a:prstGeom>
              <a:blipFill>
                <a:blip r:embed="rId10"/>
                <a:stretch>
                  <a:fillRect l="-1066" r="-640" b="-214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86CD104B-ACBB-49A2-9E95-714342F98A63}"/>
                  </a:ext>
                </a:extLst>
              </p:cNvPr>
              <p:cNvSpPr txBox="1"/>
              <p:nvPr/>
            </p:nvSpPr>
            <p:spPr>
              <a:xfrm>
                <a:off x="4892335" y="3035009"/>
                <a:ext cx="83375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𝑅𝑒𝑝𝑒𝑎𝑡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 {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86CD104B-ACBB-49A2-9E95-714342F98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335" y="3035009"/>
                <a:ext cx="833754" cy="246221"/>
              </a:xfrm>
              <a:prstGeom prst="rect">
                <a:avLst/>
              </a:prstGeom>
              <a:blipFill>
                <a:blip r:embed="rId11"/>
                <a:stretch>
                  <a:fillRect l="-7353" r="-7353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731A15E7-73BC-4E3F-B6F2-692616E3533C}"/>
                  </a:ext>
                </a:extLst>
              </p:cNvPr>
              <p:cNvSpPr txBox="1"/>
              <p:nvPr/>
            </p:nvSpPr>
            <p:spPr>
              <a:xfrm>
                <a:off x="5526615" y="4083918"/>
                <a:ext cx="195681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𝑐𝑎𝑑𝑎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=0, …, 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731A15E7-73BC-4E3F-B6F2-692616E35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6615" y="4083918"/>
                <a:ext cx="1956818" cy="246221"/>
              </a:xfrm>
              <a:prstGeom prst="rect">
                <a:avLst/>
              </a:prstGeom>
              <a:blipFill>
                <a:blip r:embed="rId12"/>
                <a:stretch>
                  <a:fillRect l="-1869" r="-312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5C51400E-4B85-44B1-918F-F8CF0CC2653F}"/>
                  </a:ext>
                </a:extLst>
              </p:cNvPr>
              <p:cNvSpPr txBox="1"/>
              <p:nvPr/>
            </p:nvSpPr>
            <p:spPr>
              <a:xfrm>
                <a:off x="4908725" y="4557777"/>
                <a:ext cx="1378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5C51400E-4B85-44B1-918F-F8CF0CC26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725" y="4557777"/>
                <a:ext cx="137858" cy="246221"/>
              </a:xfrm>
              <a:prstGeom prst="rect">
                <a:avLst/>
              </a:prstGeom>
              <a:blipFill>
                <a:blip r:embed="rId13"/>
                <a:stretch>
                  <a:fillRect l="-43478" r="-47826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have Direita 45">
            <a:extLst>
              <a:ext uri="{FF2B5EF4-FFF2-40B4-BE49-F238E27FC236}">
                <a16:creationId xmlns:a16="http://schemas.microsoft.com/office/drawing/2014/main" id="{313F37BD-0F68-46F4-9D9B-38BC47E8B6D9}"/>
              </a:ext>
            </a:extLst>
          </p:cNvPr>
          <p:cNvSpPr/>
          <p:nvPr/>
        </p:nvSpPr>
        <p:spPr>
          <a:xfrm rot="5400000">
            <a:off x="2851756" y="1999728"/>
            <a:ext cx="246219" cy="2184450"/>
          </a:xfrm>
          <a:prstGeom prst="rightBrace">
            <a:avLst>
              <a:gd name="adj1" fmla="val 8333"/>
              <a:gd name="adj2" fmla="val 33589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EB030AD7-45D1-4145-B55C-E4E1FF756D2A}"/>
                  </a:ext>
                </a:extLst>
              </p:cNvPr>
              <p:cNvSpPr txBox="1"/>
              <p:nvPr/>
            </p:nvSpPr>
            <p:spPr>
              <a:xfrm>
                <a:off x="2758994" y="3864499"/>
                <a:ext cx="1142044" cy="5376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EB030AD7-45D1-4145-B55C-E4E1FF756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994" y="3864499"/>
                <a:ext cx="1142044" cy="53764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70C26DD7-C28A-43AC-A41C-B20D94A9BDBC}"/>
              </a:ext>
            </a:extLst>
          </p:cNvPr>
          <p:cNvCxnSpPr>
            <a:cxnSpLocks/>
          </p:cNvCxnSpPr>
          <p:nvPr/>
        </p:nvCxnSpPr>
        <p:spPr>
          <a:xfrm flipH="1">
            <a:off x="3330016" y="3316297"/>
            <a:ext cx="3340" cy="64943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ixaDeTexto 51">
                <a:extLst>
                  <a:ext uri="{FF2B5EF4-FFF2-40B4-BE49-F238E27FC236}">
                    <a16:creationId xmlns:a16="http://schemas.microsoft.com/office/drawing/2014/main" id="{7495778D-9953-42F8-B3FB-54EC65C6F939}"/>
                  </a:ext>
                </a:extLst>
              </p:cNvPr>
              <p:cNvSpPr txBox="1"/>
              <p:nvPr/>
            </p:nvSpPr>
            <p:spPr>
              <a:xfrm>
                <a:off x="5148567" y="3351070"/>
                <a:ext cx="151990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=1, …, 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 {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52" name="CaixaDeTexto 51">
                <a:extLst>
                  <a:ext uri="{FF2B5EF4-FFF2-40B4-BE49-F238E27FC236}">
                    <a16:creationId xmlns:a16="http://schemas.microsoft.com/office/drawing/2014/main" id="{7495778D-9953-42F8-B3FB-54EC65C6F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567" y="3351070"/>
                <a:ext cx="1519903" cy="246221"/>
              </a:xfrm>
              <a:prstGeom prst="rect">
                <a:avLst/>
              </a:prstGeom>
              <a:blipFill>
                <a:blip r:embed="rId15"/>
                <a:stretch>
                  <a:fillRect l="-4016" r="-3614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6874043D-BFF7-4316-A720-8A2D5C3F9273}"/>
                  </a:ext>
                </a:extLst>
              </p:cNvPr>
              <p:cNvSpPr txBox="1"/>
              <p:nvPr/>
            </p:nvSpPr>
            <p:spPr>
              <a:xfrm>
                <a:off x="5154222" y="4299942"/>
                <a:ext cx="1378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6874043D-BFF7-4316-A720-8A2D5C3F9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222" y="4299942"/>
                <a:ext cx="137858" cy="246221"/>
              </a:xfrm>
              <a:prstGeom prst="rect">
                <a:avLst/>
              </a:prstGeom>
              <a:blipFill>
                <a:blip r:embed="rId16"/>
                <a:stretch>
                  <a:fillRect l="-50000" r="-50000" b="-341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755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1" grpId="0"/>
      <p:bldP spid="32" grpId="0"/>
      <p:bldP spid="34" grpId="0"/>
      <p:bldP spid="35" grpId="0"/>
      <p:bldP spid="37" grpId="0"/>
      <p:bldP spid="38" grpId="0"/>
      <p:bldP spid="40" grpId="0"/>
      <p:bldP spid="41" grpId="0"/>
      <p:bldP spid="42" grpId="0"/>
      <p:bldP spid="44" grpId="0"/>
      <p:bldP spid="45" grpId="0"/>
      <p:bldP spid="46" grpId="0" animBg="1"/>
      <p:bldP spid="47" grpId="0"/>
      <p:bldP spid="52" grpId="0"/>
      <p:bldP spid="5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8568952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Exemplo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com Stochastic Gradient Descent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5C7D52B-625E-43E1-B557-74789ADC1DFE}"/>
              </a:ext>
            </a:extLst>
          </p:cNvPr>
          <p:cNvSpPr txBox="1">
            <a:spLocks/>
          </p:cNvSpPr>
          <p:nvPr/>
        </p:nvSpPr>
        <p:spPr>
          <a:xfrm>
            <a:off x="539552" y="1203598"/>
            <a:ext cx="3591352" cy="43917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1.</a:t>
            </a:r>
            <a:r>
              <a:rPr lang="pt-BR" altLang="ko-KR" sz="1200" dirty="0">
                <a:latin typeface="Segoe UI" panose="020B0502040204020203" pitchFamily="34" charset="0"/>
                <a:cs typeface="Segoe UI" panose="020B0502040204020203" pitchFamily="34" charset="0"/>
              </a:rPr>
              <a:t>     </a:t>
            </a:r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Reordenar os exemplos do </a:t>
            </a:r>
            <a:r>
              <a:rPr lang="pt-BR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datasaet</a:t>
            </a:r>
            <a:endParaRPr lang="en-US" altLang="ko-KR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75177CA-4E40-40B8-9440-39E352A3F54B}"/>
              </a:ext>
            </a:extLst>
          </p:cNvPr>
          <p:cNvSpPr txBox="1">
            <a:spLocks/>
          </p:cNvSpPr>
          <p:nvPr/>
        </p:nvSpPr>
        <p:spPr>
          <a:xfrm>
            <a:off x="545395" y="1521095"/>
            <a:ext cx="2880315" cy="43917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2.</a:t>
            </a:r>
            <a:r>
              <a:rPr lang="pt-BR" altLang="ko-KR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altLang="ko-KR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55E0B611-F4D1-4A23-ABA1-D49F22123473}"/>
                  </a:ext>
                </a:extLst>
              </p:cNvPr>
              <p:cNvSpPr txBox="1"/>
              <p:nvPr/>
            </p:nvSpPr>
            <p:spPr>
              <a:xfrm>
                <a:off x="1560475" y="2242014"/>
                <a:ext cx="2861809" cy="341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sSubSup>
                        <m:sSubSup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55E0B611-F4D1-4A23-ABA1-D49F22123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475" y="2242014"/>
                <a:ext cx="2861809" cy="341312"/>
              </a:xfrm>
              <a:prstGeom prst="rect">
                <a:avLst/>
              </a:prstGeom>
              <a:blipFill>
                <a:blip r:embed="rId3"/>
                <a:stretch>
                  <a:fillRect l="-1066" r="-640" b="-196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E8A5B2F9-634B-4A3F-AEE8-378B333BD073}"/>
                  </a:ext>
                </a:extLst>
              </p:cNvPr>
              <p:cNvSpPr txBox="1"/>
              <p:nvPr/>
            </p:nvSpPr>
            <p:spPr>
              <a:xfrm>
                <a:off x="926195" y="1625153"/>
                <a:ext cx="83375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𝑅𝑒𝑝𝑒𝑎𝑡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 {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E8A5B2F9-634B-4A3F-AEE8-378B333BD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195" y="1625153"/>
                <a:ext cx="833754" cy="246221"/>
              </a:xfrm>
              <a:prstGeom prst="rect">
                <a:avLst/>
              </a:prstGeom>
              <a:blipFill>
                <a:blip r:embed="rId4"/>
                <a:stretch>
                  <a:fillRect l="-7299" r="-6569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615A73AE-5E3E-42DF-B1BA-E32373C6CD3F}"/>
                  </a:ext>
                </a:extLst>
              </p:cNvPr>
              <p:cNvSpPr txBox="1"/>
              <p:nvPr/>
            </p:nvSpPr>
            <p:spPr>
              <a:xfrm>
                <a:off x="1560475" y="2674062"/>
                <a:ext cx="195681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𝑐𝑎𝑑𝑎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=0, …, 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615A73AE-5E3E-42DF-B1BA-E32373C6C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475" y="2674062"/>
                <a:ext cx="1956818" cy="246221"/>
              </a:xfrm>
              <a:prstGeom prst="rect">
                <a:avLst/>
              </a:prstGeom>
              <a:blipFill>
                <a:blip r:embed="rId5"/>
                <a:stretch>
                  <a:fillRect l="-1869" r="-312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0429E964-9F1D-4C52-BC8E-1A2D8113C473}"/>
                  </a:ext>
                </a:extLst>
              </p:cNvPr>
              <p:cNvSpPr txBox="1"/>
              <p:nvPr/>
            </p:nvSpPr>
            <p:spPr>
              <a:xfrm>
                <a:off x="942585" y="3147921"/>
                <a:ext cx="1378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0429E964-9F1D-4C52-BC8E-1A2D8113C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585" y="3147921"/>
                <a:ext cx="137858" cy="246221"/>
              </a:xfrm>
              <a:prstGeom prst="rect">
                <a:avLst/>
              </a:prstGeom>
              <a:blipFill>
                <a:blip r:embed="rId6"/>
                <a:stretch>
                  <a:fillRect l="-50000" r="-50000" b="-341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A32DAB38-4150-44B8-8798-FDDAB7A06A30}"/>
                  </a:ext>
                </a:extLst>
              </p:cNvPr>
              <p:cNvSpPr txBox="1"/>
              <p:nvPr/>
            </p:nvSpPr>
            <p:spPr>
              <a:xfrm>
                <a:off x="1182427" y="1941214"/>
                <a:ext cx="151990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=1, …, 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 {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A32DAB38-4150-44B8-8798-FDDAB7A06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427" y="1941214"/>
                <a:ext cx="1519903" cy="246221"/>
              </a:xfrm>
              <a:prstGeom prst="rect">
                <a:avLst/>
              </a:prstGeom>
              <a:blipFill>
                <a:blip r:embed="rId7"/>
                <a:stretch>
                  <a:fillRect l="-4016" r="-3614" b="-341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2CA243E0-B8CA-4363-83D5-1210A915FE2C}"/>
                  </a:ext>
                </a:extLst>
              </p:cNvPr>
              <p:cNvSpPr txBox="1"/>
              <p:nvPr/>
            </p:nvSpPr>
            <p:spPr>
              <a:xfrm>
                <a:off x="1188082" y="2890086"/>
                <a:ext cx="1378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2CA243E0-B8CA-4363-83D5-1210A915F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082" y="2890086"/>
                <a:ext cx="137858" cy="246221"/>
              </a:xfrm>
              <a:prstGeom prst="rect">
                <a:avLst/>
              </a:prstGeom>
              <a:blipFill>
                <a:blip r:embed="rId8"/>
                <a:stretch>
                  <a:fillRect l="-47826" r="-43478" b="-37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E9E4617-F253-46B3-8F8F-3B01000EDB1E}"/>
              </a:ext>
            </a:extLst>
          </p:cNvPr>
          <p:cNvSpPr txBox="1">
            <a:spLocks/>
          </p:cNvSpPr>
          <p:nvPr/>
        </p:nvSpPr>
        <p:spPr>
          <a:xfrm>
            <a:off x="539552" y="3547710"/>
            <a:ext cx="7985248" cy="115569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Importante</a:t>
            </a:r>
          </a:p>
          <a:p>
            <a:pPr algn="just"/>
            <a:r>
              <a:rPr lang="pt-BR" altLang="ko-KR" sz="1200" dirty="0">
                <a:latin typeface="Segoe UI" panose="020B0502040204020203" pitchFamily="34" charset="0"/>
                <a:cs typeface="Segoe UI" panose="020B0502040204020203" pitchFamily="34" charset="0"/>
              </a:rPr>
              <a:t>A principal diferença entre os algoritmos </a:t>
            </a:r>
            <a:r>
              <a:rPr lang="pt-BR" altLang="ko-KR" sz="1200" i="1" dirty="0">
                <a:latin typeface="Segoe UI" panose="020B0502040204020203" pitchFamily="34" charset="0"/>
                <a:cs typeface="Segoe UI" panose="020B0502040204020203" pitchFamily="34" charset="0"/>
              </a:rPr>
              <a:t>Batch </a:t>
            </a:r>
            <a:r>
              <a:rPr lang="pt-BR" altLang="ko-KR" sz="12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Gradient</a:t>
            </a:r>
            <a:r>
              <a:rPr lang="pt-BR" altLang="ko-KR" sz="12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altLang="ko-KR" sz="12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Descent</a:t>
            </a:r>
            <a:r>
              <a:rPr lang="pt-BR" altLang="ko-KR" sz="1200" dirty="0">
                <a:latin typeface="Segoe UI" panose="020B0502040204020203" pitchFamily="34" charset="0"/>
                <a:cs typeface="Segoe UI" panose="020B0502040204020203" pitchFamily="34" charset="0"/>
              </a:rPr>
              <a:t> e </a:t>
            </a:r>
            <a:r>
              <a:rPr lang="pt-BR" altLang="ko-KR" sz="12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Stochastic</a:t>
            </a:r>
            <a:r>
              <a:rPr lang="pt-BR" altLang="ko-KR" sz="12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altLang="ko-KR" sz="12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Gradient</a:t>
            </a:r>
            <a:r>
              <a:rPr lang="pt-BR" altLang="ko-KR" sz="12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altLang="ko-KR" sz="12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Descent</a:t>
            </a:r>
            <a:r>
              <a:rPr lang="pt-BR" altLang="ko-KR" sz="1200" dirty="0">
                <a:latin typeface="Segoe UI" panose="020B0502040204020203" pitchFamily="34" charset="0"/>
                <a:cs typeface="Segoe UI" panose="020B0502040204020203" pitchFamily="34" charset="0"/>
              </a:rPr>
              <a:t> é que, no primeiro, uma soma entre todos os m exemplos do </a:t>
            </a:r>
            <a:r>
              <a:rPr lang="pt-BR" altLang="ko-KR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dataset</a:t>
            </a:r>
            <a:r>
              <a:rPr lang="pt-BR" altLang="ko-KR" sz="1200" dirty="0">
                <a:latin typeface="Segoe UI" panose="020B0502040204020203" pitchFamily="34" charset="0"/>
                <a:cs typeface="Segoe UI" panose="020B0502040204020203" pitchFamily="34" charset="0"/>
              </a:rPr>
              <a:t> é realizada para cada iteração em busca do melhor set de parâmetros. No segundo, cada iteração leva em conta apenas um único exemplo para tentar adequar melhor o set de parâmetros. </a:t>
            </a:r>
            <a:endParaRPr lang="en-US" altLang="ko-K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Seta: para a Direita 24">
            <a:extLst>
              <a:ext uri="{FF2B5EF4-FFF2-40B4-BE49-F238E27FC236}">
                <a16:creationId xmlns:a16="http://schemas.microsoft.com/office/drawing/2014/main" id="{4C30B00E-2207-4091-B6D2-92D104A1DDE0}"/>
              </a:ext>
            </a:extLst>
          </p:cNvPr>
          <p:cNvSpPr/>
          <p:nvPr/>
        </p:nvSpPr>
        <p:spPr>
          <a:xfrm>
            <a:off x="814886" y="1970982"/>
            <a:ext cx="265557" cy="210198"/>
          </a:xfrm>
          <a:prstGeom prst="rightArrow">
            <a:avLst/>
          </a:prstGeom>
          <a:solidFill>
            <a:srgbClr val="32AEB8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Seta: para a Direita 25">
            <a:extLst>
              <a:ext uri="{FF2B5EF4-FFF2-40B4-BE49-F238E27FC236}">
                <a16:creationId xmlns:a16="http://schemas.microsoft.com/office/drawing/2014/main" id="{7A9985FD-1074-4B0F-8C38-519ECA1EC70C}"/>
              </a:ext>
            </a:extLst>
          </p:cNvPr>
          <p:cNvSpPr/>
          <p:nvPr/>
        </p:nvSpPr>
        <p:spPr>
          <a:xfrm>
            <a:off x="1193161" y="2317207"/>
            <a:ext cx="265557" cy="210198"/>
          </a:xfrm>
          <a:prstGeom prst="rightArrow">
            <a:avLst/>
          </a:prstGeom>
          <a:solidFill>
            <a:srgbClr val="32AEB8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Seta: para a Direita 26">
            <a:extLst>
              <a:ext uri="{FF2B5EF4-FFF2-40B4-BE49-F238E27FC236}">
                <a16:creationId xmlns:a16="http://schemas.microsoft.com/office/drawing/2014/main" id="{9F286CC9-8DB3-4B1A-AC07-2A6DC26009B8}"/>
              </a:ext>
            </a:extLst>
          </p:cNvPr>
          <p:cNvSpPr/>
          <p:nvPr/>
        </p:nvSpPr>
        <p:spPr>
          <a:xfrm>
            <a:off x="1193161" y="2681391"/>
            <a:ext cx="265557" cy="210198"/>
          </a:xfrm>
          <a:prstGeom prst="rightArrow">
            <a:avLst/>
          </a:prstGeom>
          <a:solidFill>
            <a:srgbClr val="32AEB8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eta: para a Direita 27">
            <a:extLst>
              <a:ext uri="{FF2B5EF4-FFF2-40B4-BE49-F238E27FC236}">
                <a16:creationId xmlns:a16="http://schemas.microsoft.com/office/drawing/2014/main" id="{2E6AEFCE-3611-4CD0-AF8D-314C247C2419}"/>
              </a:ext>
            </a:extLst>
          </p:cNvPr>
          <p:cNvSpPr/>
          <p:nvPr/>
        </p:nvSpPr>
        <p:spPr>
          <a:xfrm>
            <a:off x="820768" y="2935366"/>
            <a:ext cx="265557" cy="210198"/>
          </a:xfrm>
          <a:prstGeom prst="rightArrow">
            <a:avLst/>
          </a:prstGeom>
          <a:solidFill>
            <a:srgbClr val="32AEB8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E0C3216A-4148-478D-8088-598429005AAB}"/>
                  </a:ext>
                </a:extLst>
              </p:cNvPr>
              <p:cNvSpPr txBox="1"/>
              <p:nvPr/>
            </p:nvSpPr>
            <p:spPr>
              <a:xfrm>
                <a:off x="5724128" y="2042199"/>
                <a:ext cx="2055499" cy="2779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e>
                      </m:d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𝑎𝑗𝑢𝑠𝑡𝑎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E0C3216A-4148-478D-8088-598429005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2042199"/>
                <a:ext cx="2055499" cy="277961"/>
              </a:xfrm>
              <a:prstGeom prst="rect">
                <a:avLst/>
              </a:prstGeom>
              <a:blipFill>
                <a:blip r:embed="rId9"/>
                <a:stretch>
                  <a:fillRect r="-1484" b="-239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2F2516A2-1A91-4BA9-A3E6-2FB0C191127E}"/>
                  </a:ext>
                </a:extLst>
              </p:cNvPr>
              <p:cNvSpPr txBox="1"/>
              <p:nvPr/>
            </p:nvSpPr>
            <p:spPr>
              <a:xfrm>
                <a:off x="5724128" y="2439345"/>
                <a:ext cx="2055499" cy="2779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e>
                      </m:d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𝑎𝑗𝑢𝑠𝑡𝑎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2F2516A2-1A91-4BA9-A3E6-2FB0C1911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2439345"/>
                <a:ext cx="2055499" cy="277961"/>
              </a:xfrm>
              <a:prstGeom prst="rect">
                <a:avLst/>
              </a:prstGeom>
              <a:blipFill>
                <a:blip r:embed="rId10"/>
                <a:stretch>
                  <a:fillRect r="-1484" b="-239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B79A65E3-CEEE-4904-B1AB-723C748BA284}"/>
                  </a:ext>
                </a:extLst>
              </p:cNvPr>
              <p:cNvSpPr txBox="1"/>
              <p:nvPr/>
            </p:nvSpPr>
            <p:spPr>
              <a:xfrm>
                <a:off x="5741620" y="2802708"/>
                <a:ext cx="21159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B79A65E3-CEEE-4904-B1AB-723C748BA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620" y="2802708"/>
                <a:ext cx="211596" cy="24622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997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5" grpId="2" animBg="1"/>
      <p:bldP spid="25" grpId="3" animBg="1"/>
      <p:bldP spid="26" grpId="0" animBg="1"/>
      <p:bldP spid="26" grpId="1" animBg="1"/>
      <p:bldP spid="26" grpId="2" animBg="1"/>
      <p:bldP spid="26" grpId="3" animBg="1"/>
      <p:bldP spid="27" grpId="0" animBg="1"/>
      <p:bldP spid="27" grpId="1" animBg="1"/>
      <p:bldP spid="27" grpId="2" animBg="1"/>
      <p:bldP spid="28" grpId="0" animBg="1"/>
      <p:bldP spid="28" grpId="1" animBg="1"/>
      <p:bldP spid="29" grpId="0"/>
      <p:bldP spid="30" grpId="0"/>
      <p:bldP spid="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8568952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Stochastic Gradient Descent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5C7D52B-625E-43E1-B557-74789ADC1DFE}"/>
              </a:ext>
            </a:extLst>
          </p:cNvPr>
          <p:cNvSpPr txBox="1">
            <a:spLocks/>
          </p:cNvSpPr>
          <p:nvPr/>
        </p:nvSpPr>
        <p:spPr>
          <a:xfrm>
            <a:off x="539552" y="1203598"/>
            <a:ext cx="3591352" cy="43917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1.</a:t>
            </a:r>
            <a:r>
              <a:rPr lang="pt-BR" altLang="ko-KR" sz="1200" dirty="0">
                <a:latin typeface="Segoe UI" panose="020B0502040204020203" pitchFamily="34" charset="0"/>
                <a:cs typeface="Segoe UI" panose="020B0502040204020203" pitchFamily="34" charset="0"/>
              </a:rPr>
              <a:t>     </a:t>
            </a:r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Reordenar os exemplos do </a:t>
            </a:r>
            <a:r>
              <a:rPr lang="pt-BR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datasaet</a:t>
            </a:r>
            <a:endParaRPr lang="en-US" altLang="ko-KR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75177CA-4E40-40B8-9440-39E352A3F54B}"/>
              </a:ext>
            </a:extLst>
          </p:cNvPr>
          <p:cNvSpPr txBox="1">
            <a:spLocks/>
          </p:cNvSpPr>
          <p:nvPr/>
        </p:nvSpPr>
        <p:spPr>
          <a:xfrm>
            <a:off x="545395" y="1521095"/>
            <a:ext cx="2880315" cy="43917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2.</a:t>
            </a:r>
            <a:r>
              <a:rPr lang="pt-BR" altLang="ko-KR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altLang="ko-KR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55E0B611-F4D1-4A23-ABA1-D49F22123473}"/>
                  </a:ext>
                </a:extLst>
              </p:cNvPr>
              <p:cNvSpPr txBox="1"/>
              <p:nvPr/>
            </p:nvSpPr>
            <p:spPr>
              <a:xfrm>
                <a:off x="1560475" y="2242014"/>
                <a:ext cx="2861809" cy="341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sSubSup>
                        <m:sSubSup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55E0B611-F4D1-4A23-ABA1-D49F22123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475" y="2242014"/>
                <a:ext cx="2861809" cy="341312"/>
              </a:xfrm>
              <a:prstGeom prst="rect">
                <a:avLst/>
              </a:prstGeom>
              <a:blipFill>
                <a:blip r:embed="rId3"/>
                <a:stretch>
                  <a:fillRect l="-1066" r="-640" b="-196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E8A5B2F9-634B-4A3F-AEE8-378B333BD073}"/>
                  </a:ext>
                </a:extLst>
              </p:cNvPr>
              <p:cNvSpPr txBox="1"/>
              <p:nvPr/>
            </p:nvSpPr>
            <p:spPr>
              <a:xfrm>
                <a:off x="926195" y="1625153"/>
                <a:ext cx="83375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𝑅𝑒𝑝𝑒𝑎𝑡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 {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E8A5B2F9-634B-4A3F-AEE8-378B333BD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195" y="1625153"/>
                <a:ext cx="833754" cy="246221"/>
              </a:xfrm>
              <a:prstGeom prst="rect">
                <a:avLst/>
              </a:prstGeom>
              <a:blipFill>
                <a:blip r:embed="rId4"/>
                <a:stretch>
                  <a:fillRect l="-7299" r="-6569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615A73AE-5E3E-42DF-B1BA-E32373C6CD3F}"/>
                  </a:ext>
                </a:extLst>
              </p:cNvPr>
              <p:cNvSpPr txBox="1"/>
              <p:nvPr/>
            </p:nvSpPr>
            <p:spPr>
              <a:xfrm>
                <a:off x="1560475" y="2674062"/>
                <a:ext cx="195681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𝑐𝑎𝑑𝑎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=0, …, 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615A73AE-5E3E-42DF-B1BA-E32373C6C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475" y="2674062"/>
                <a:ext cx="1956818" cy="246221"/>
              </a:xfrm>
              <a:prstGeom prst="rect">
                <a:avLst/>
              </a:prstGeom>
              <a:blipFill>
                <a:blip r:embed="rId5"/>
                <a:stretch>
                  <a:fillRect l="-1869" r="-312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0429E964-9F1D-4C52-BC8E-1A2D8113C473}"/>
                  </a:ext>
                </a:extLst>
              </p:cNvPr>
              <p:cNvSpPr txBox="1"/>
              <p:nvPr/>
            </p:nvSpPr>
            <p:spPr>
              <a:xfrm>
                <a:off x="942585" y="3147921"/>
                <a:ext cx="1378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0429E964-9F1D-4C52-BC8E-1A2D8113C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585" y="3147921"/>
                <a:ext cx="137858" cy="246221"/>
              </a:xfrm>
              <a:prstGeom prst="rect">
                <a:avLst/>
              </a:prstGeom>
              <a:blipFill>
                <a:blip r:embed="rId6"/>
                <a:stretch>
                  <a:fillRect l="-50000" r="-50000" b="-341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A32DAB38-4150-44B8-8798-FDDAB7A06A30}"/>
                  </a:ext>
                </a:extLst>
              </p:cNvPr>
              <p:cNvSpPr txBox="1"/>
              <p:nvPr/>
            </p:nvSpPr>
            <p:spPr>
              <a:xfrm>
                <a:off x="1182427" y="1941214"/>
                <a:ext cx="151990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=1, …, 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 {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A32DAB38-4150-44B8-8798-FDDAB7A06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427" y="1941214"/>
                <a:ext cx="1519903" cy="246221"/>
              </a:xfrm>
              <a:prstGeom prst="rect">
                <a:avLst/>
              </a:prstGeom>
              <a:blipFill>
                <a:blip r:embed="rId7"/>
                <a:stretch>
                  <a:fillRect l="-4016" r="-3614" b="-341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2CA243E0-B8CA-4363-83D5-1210A915FE2C}"/>
                  </a:ext>
                </a:extLst>
              </p:cNvPr>
              <p:cNvSpPr txBox="1"/>
              <p:nvPr/>
            </p:nvSpPr>
            <p:spPr>
              <a:xfrm>
                <a:off x="1188082" y="2890086"/>
                <a:ext cx="1378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2CA243E0-B8CA-4363-83D5-1210A915F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082" y="2890086"/>
                <a:ext cx="137858" cy="246221"/>
              </a:xfrm>
              <a:prstGeom prst="rect">
                <a:avLst/>
              </a:prstGeom>
              <a:blipFill>
                <a:blip r:embed="rId8"/>
                <a:stretch>
                  <a:fillRect l="-47826" r="-43478" b="-37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1">
            <a:extLst>
              <a:ext uri="{FF2B5EF4-FFF2-40B4-BE49-F238E27FC236}">
                <a16:creationId xmlns:a16="http://schemas.microsoft.com/office/drawing/2014/main" id="{C19223C2-9A67-4BDA-B27D-17793B2AFF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9954" y="1275807"/>
            <a:ext cx="4133178" cy="322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52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8568952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Stochastic Gradient Descent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5C7D52B-625E-43E1-B557-74789ADC1DFE}"/>
              </a:ext>
            </a:extLst>
          </p:cNvPr>
          <p:cNvSpPr txBox="1">
            <a:spLocks/>
          </p:cNvSpPr>
          <p:nvPr/>
        </p:nvSpPr>
        <p:spPr>
          <a:xfrm>
            <a:off x="539552" y="1203598"/>
            <a:ext cx="3591352" cy="43917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1.</a:t>
            </a:r>
            <a:r>
              <a:rPr lang="pt-BR" altLang="ko-KR" sz="1200" dirty="0">
                <a:latin typeface="Segoe UI" panose="020B0502040204020203" pitchFamily="34" charset="0"/>
                <a:cs typeface="Segoe UI" panose="020B0502040204020203" pitchFamily="34" charset="0"/>
              </a:rPr>
              <a:t>     </a:t>
            </a:r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Reordenar os exemplos do </a:t>
            </a:r>
            <a:r>
              <a:rPr lang="pt-BR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datasaet</a:t>
            </a:r>
            <a:endParaRPr lang="en-US" altLang="ko-KR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75177CA-4E40-40B8-9440-39E352A3F54B}"/>
              </a:ext>
            </a:extLst>
          </p:cNvPr>
          <p:cNvSpPr txBox="1">
            <a:spLocks/>
          </p:cNvSpPr>
          <p:nvPr/>
        </p:nvSpPr>
        <p:spPr>
          <a:xfrm>
            <a:off x="545395" y="1521095"/>
            <a:ext cx="2880315" cy="43917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2.</a:t>
            </a:r>
            <a:r>
              <a:rPr lang="pt-BR" altLang="ko-KR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altLang="ko-KR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55E0B611-F4D1-4A23-ABA1-D49F22123473}"/>
                  </a:ext>
                </a:extLst>
              </p:cNvPr>
              <p:cNvSpPr txBox="1"/>
              <p:nvPr/>
            </p:nvSpPr>
            <p:spPr>
              <a:xfrm>
                <a:off x="1560475" y="2242014"/>
                <a:ext cx="2861809" cy="341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sSubSup>
                        <m:sSubSup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55E0B611-F4D1-4A23-ABA1-D49F22123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475" y="2242014"/>
                <a:ext cx="2861809" cy="341312"/>
              </a:xfrm>
              <a:prstGeom prst="rect">
                <a:avLst/>
              </a:prstGeom>
              <a:blipFill>
                <a:blip r:embed="rId3"/>
                <a:stretch>
                  <a:fillRect l="-1066" r="-640" b="-196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E8A5B2F9-634B-4A3F-AEE8-378B333BD073}"/>
                  </a:ext>
                </a:extLst>
              </p:cNvPr>
              <p:cNvSpPr txBox="1"/>
              <p:nvPr/>
            </p:nvSpPr>
            <p:spPr>
              <a:xfrm>
                <a:off x="926195" y="1625153"/>
                <a:ext cx="83375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𝑅𝑒𝑝𝑒𝑎𝑡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 {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E8A5B2F9-634B-4A3F-AEE8-378B333BD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195" y="1625153"/>
                <a:ext cx="833754" cy="246221"/>
              </a:xfrm>
              <a:prstGeom prst="rect">
                <a:avLst/>
              </a:prstGeom>
              <a:blipFill>
                <a:blip r:embed="rId4"/>
                <a:stretch>
                  <a:fillRect l="-7299" r="-6569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615A73AE-5E3E-42DF-B1BA-E32373C6CD3F}"/>
                  </a:ext>
                </a:extLst>
              </p:cNvPr>
              <p:cNvSpPr txBox="1"/>
              <p:nvPr/>
            </p:nvSpPr>
            <p:spPr>
              <a:xfrm>
                <a:off x="1560475" y="2674062"/>
                <a:ext cx="195681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𝑐𝑎𝑑𝑎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=0, …, 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615A73AE-5E3E-42DF-B1BA-E32373C6C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475" y="2674062"/>
                <a:ext cx="1956818" cy="246221"/>
              </a:xfrm>
              <a:prstGeom prst="rect">
                <a:avLst/>
              </a:prstGeom>
              <a:blipFill>
                <a:blip r:embed="rId5"/>
                <a:stretch>
                  <a:fillRect l="-1869" r="-312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0429E964-9F1D-4C52-BC8E-1A2D8113C473}"/>
                  </a:ext>
                </a:extLst>
              </p:cNvPr>
              <p:cNvSpPr txBox="1"/>
              <p:nvPr/>
            </p:nvSpPr>
            <p:spPr>
              <a:xfrm>
                <a:off x="942585" y="3147921"/>
                <a:ext cx="1378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0429E964-9F1D-4C52-BC8E-1A2D8113C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585" y="3147921"/>
                <a:ext cx="137858" cy="246221"/>
              </a:xfrm>
              <a:prstGeom prst="rect">
                <a:avLst/>
              </a:prstGeom>
              <a:blipFill>
                <a:blip r:embed="rId6"/>
                <a:stretch>
                  <a:fillRect l="-50000" r="-50000" b="-341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A32DAB38-4150-44B8-8798-FDDAB7A06A30}"/>
                  </a:ext>
                </a:extLst>
              </p:cNvPr>
              <p:cNvSpPr txBox="1"/>
              <p:nvPr/>
            </p:nvSpPr>
            <p:spPr>
              <a:xfrm>
                <a:off x="1182427" y="1941214"/>
                <a:ext cx="151990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=1, …, 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 {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A32DAB38-4150-44B8-8798-FDDAB7A06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427" y="1941214"/>
                <a:ext cx="1519903" cy="246221"/>
              </a:xfrm>
              <a:prstGeom prst="rect">
                <a:avLst/>
              </a:prstGeom>
              <a:blipFill>
                <a:blip r:embed="rId7"/>
                <a:stretch>
                  <a:fillRect l="-4016" r="-3614" b="-341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2CA243E0-B8CA-4363-83D5-1210A915FE2C}"/>
                  </a:ext>
                </a:extLst>
              </p:cNvPr>
              <p:cNvSpPr txBox="1"/>
              <p:nvPr/>
            </p:nvSpPr>
            <p:spPr>
              <a:xfrm>
                <a:off x="1188082" y="2890086"/>
                <a:ext cx="1378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2CA243E0-B8CA-4363-83D5-1210A915F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082" y="2890086"/>
                <a:ext cx="137858" cy="246221"/>
              </a:xfrm>
              <a:prstGeom prst="rect">
                <a:avLst/>
              </a:prstGeom>
              <a:blipFill>
                <a:blip r:embed="rId8"/>
                <a:stretch>
                  <a:fillRect l="-47826" r="-43478" b="-37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1">
            <a:extLst>
              <a:ext uri="{FF2B5EF4-FFF2-40B4-BE49-F238E27FC236}">
                <a16:creationId xmlns:a16="http://schemas.microsoft.com/office/drawing/2014/main" id="{C19223C2-9A67-4BDA-B27D-17793B2AFF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9954" y="1275807"/>
            <a:ext cx="4133178" cy="322855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2F41297-6288-4BBA-86F0-C26E43971F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8926" y="1365410"/>
            <a:ext cx="4041595" cy="31389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4360F4E6-7F85-4A6D-ADBB-BB8C272FEADE}"/>
                  </a:ext>
                </a:extLst>
              </p:cNvPr>
              <p:cNvSpPr txBox="1"/>
              <p:nvPr/>
            </p:nvSpPr>
            <p:spPr>
              <a:xfrm>
                <a:off x="2015474" y="1625153"/>
                <a:ext cx="110549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1~10 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𝑣𝑒𝑧𝑒𝑠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4360F4E6-7F85-4A6D-ADBB-BB8C272FE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474" y="1625153"/>
                <a:ext cx="1105495" cy="246221"/>
              </a:xfrm>
              <a:prstGeom prst="rect">
                <a:avLst/>
              </a:prstGeom>
              <a:blipFill>
                <a:blip r:embed="rId11"/>
                <a:stretch>
                  <a:fillRect l="-3315" r="-552" b="-7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8855BFF2-C8C2-4780-8E45-F125FE686F98}"/>
              </a:ext>
            </a:extLst>
          </p:cNvPr>
          <p:cNvSpPr txBox="1">
            <a:spLocks/>
          </p:cNvSpPr>
          <p:nvPr/>
        </p:nvSpPr>
        <p:spPr>
          <a:xfrm>
            <a:off x="537272" y="3651223"/>
            <a:ext cx="3591352" cy="43917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Mínimo Global não é atingido, mas o valor ótimo fica nas redondezas</a:t>
            </a:r>
            <a:endParaRPr lang="en-US" altLang="ko-KR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B0B4280-857D-4530-BAD9-94B908E248FF}"/>
              </a:ext>
            </a:extLst>
          </p:cNvPr>
          <p:cNvSpPr txBox="1">
            <a:spLocks/>
          </p:cNvSpPr>
          <p:nvPr/>
        </p:nvSpPr>
        <p:spPr>
          <a:xfrm>
            <a:off x="545395" y="4174929"/>
            <a:ext cx="3591352" cy="43917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Velocidade: MUITO MAIOR!</a:t>
            </a:r>
            <a:endParaRPr lang="en-US" altLang="ko-KR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83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2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555776" y="339502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>
                <a:cs typeface="Arial" pitchFamily="34" charset="0"/>
              </a:rPr>
              <a:t>Tópicos</a:t>
            </a:r>
            <a:r>
              <a:rPr lang="en-US" sz="3600" dirty="0">
                <a:cs typeface="Arial" pitchFamily="34" charset="0"/>
              </a:rPr>
              <a:t> da Aula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131840" y="1275606"/>
            <a:ext cx="5256584" cy="720000"/>
            <a:chOff x="3131840" y="1491630"/>
            <a:chExt cx="5256584" cy="576064"/>
          </a:xfrm>
        </p:grpSpPr>
        <p:sp>
          <p:nvSpPr>
            <p:cNvPr id="2" name="Rectangle 1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Right Triangle 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126085" y="2163705"/>
            <a:ext cx="5256584" cy="720000"/>
            <a:chOff x="3131840" y="1491630"/>
            <a:chExt cx="5256584" cy="576064"/>
          </a:xfrm>
        </p:grpSpPr>
        <p:sp>
          <p:nvSpPr>
            <p:cNvPr id="18" name="Rectangle 17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Right Triangle 18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120330" y="3051804"/>
            <a:ext cx="5256584" cy="720000"/>
            <a:chOff x="3131840" y="1491630"/>
            <a:chExt cx="5256584" cy="576064"/>
          </a:xfrm>
        </p:grpSpPr>
        <p:sp>
          <p:nvSpPr>
            <p:cNvPr id="21" name="Rectangle 20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Right Triangle 21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114575" y="3939902"/>
            <a:ext cx="5256584" cy="720000"/>
            <a:chOff x="3131840" y="1491630"/>
            <a:chExt cx="5256584" cy="576064"/>
          </a:xfrm>
        </p:grpSpPr>
        <p:sp>
          <p:nvSpPr>
            <p:cNvPr id="24" name="Rectangle 23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Right Triangle 2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131840" y="1275606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20330" y="2163705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08820" y="3051804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97310" y="3939903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851840" y="1356248"/>
            <a:ext cx="4392568" cy="546224"/>
            <a:chOff x="3851840" y="1356248"/>
            <a:chExt cx="4392568" cy="546224"/>
          </a:xfrm>
        </p:grpSpPr>
        <p:sp>
          <p:nvSpPr>
            <p:cNvPr id="30" name="TextBox 29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Filosofia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do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Modelo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Definindo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Função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Custo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comparando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com Reg.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Logística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851840" y="2250553"/>
            <a:ext cx="4392568" cy="546224"/>
            <a:chOff x="3851840" y="1356248"/>
            <a:chExt cx="4392568" cy="546224"/>
          </a:xfrm>
        </p:grpSpPr>
        <p:sp>
          <p:nvSpPr>
            <p:cNvPr id="37" name="TextBox 36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Margem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Classificação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Por dentro do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objetivo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otimização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modelo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SVM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851840" y="3144858"/>
            <a:ext cx="4392568" cy="546224"/>
            <a:chOff x="3851840" y="1356248"/>
            <a:chExt cx="4392568" cy="546224"/>
          </a:xfrm>
        </p:grpSpPr>
        <p:sp>
          <p:nvSpPr>
            <p:cNvPr id="40" name="TextBox 39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Margem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Classificação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: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Matemática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Entendendo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modelo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define as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fronteiras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decisão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851840" y="4039163"/>
            <a:ext cx="4392568" cy="546224"/>
            <a:chOff x="3851840" y="1356248"/>
            <a:chExt cx="4392568" cy="546224"/>
          </a:xfrm>
        </p:grpSpPr>
        <p:sp>
          <p:nvSpPr>
            <p:cNvPr id="43" name="TextBox 42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Kernels 1: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Funções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Não-Lineares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Definindo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curvas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partir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Pontos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Referêcia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B3C6FDE-C074-465D-A611-75C005865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627534"/>
            <a:ext cx="6950637" cy="358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426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B3C6FDE-C074-465D-A611-75C005865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627534"/>
            <a:ext cx="6950637" cy="3580631"/>
          </a:xfrm>
          <a:prstGeom prst="rect">
            <a:avLst/>
          </a:prstGeom>
        </p:spPr>
      </p:pic>
      <p:sp>
        <p:nvSpPr>
          <p:cNvPr id="3" name="Forma em L 2">
            <a:extLst>
              <a:ext uri="{FF2B5EF4-FFF2-40B4-BE49-F238E27FC236}">
                <a16:creationId xmlns:a16="http://schemas.microsoft.com/office/drawing/2014/main" id="{1F40AA7B-E99B-4274-9F28-614024BBA5BA}"/>
              </a:ext>
            </a:extLst>
          </p:cNvPr>
          <p:cNvSpPr/>
          <p:nvPr/>
        </p:nvSpPr>
        <p:spPr>
          <a:xfrm rot="18708522">
            <a:off x="1361443" y="3462014"/>
            <a:ext cx="360040" cy="216024"/>
          </a:xfrm>
          <a:prstGeom prst="corner">
            <a:avLst/>
          </a:prstGeom>
          <a:solidFill>
            <a:srgbClr val="32AEB8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em L 3">
            <a:extLst>
              <a:ext uri="{FF2B5EF4-FFF2-40B4-BE49-F238E27FC236}">
                <a16:creationId xmlns:a16="http://schemas.microsoft.com/office/drawing/2014/main" id="{B66E57F8-52A4-4E5C-A83B-08C472C717EB}"/>
              </a:ext>
            </a:extLst>
          </p:cNvPr>
          <p:cNvSpPr/>
          <p:nvPr/>
        </p:nvSpPr>
        <p:spPr>
          <a:xfrm rot="18708522">
            <a:off x="1352138" y="1949845"/>
            <a:ext cx="360040" cy="216024"/>
          </a:xfrm>
          <a:prstGeom prst="corner">
            <a:avLst/>
          </a:prstGeom>
          <a:solidFill>
            <a:srgbClr val="32AEB8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orma em L 4">
            <a:extLst>
              <a:ext uri="{FF2B5EF4-FFF2-40B4-BE49-F238E27FC236}">
                <a16:creationId xmlns:a16="http://schemas.microsoft.com/office/drawing/2014/main" id="{4DCA030E-B935-4D19-B453-164D472A822E}"/>
              </a:ext>
            </a:extLst>
          </p:cNvPr>
          <p:cNvSpPr/>
          <p:nvPr/>
        </p:nvSpPr>
        <p:spPr>
          <a:xfrm rot="18708522">
            <a:off x="1352138" y="1301776"/>
            <a:ext cx="360040" cy="216024"/>
          </a:xfrm>
          <a:prstGeom prst="corner">
            <a:avLst/>
          </a:prstGeom>
          <a:solidFill>
            <a:srgbClr val="32AEB8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6788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0"/>
            <a:ext cx="9144148" cy="5143500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331640" y="3732917"/>
            <a:ext cx="6408712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Mini-Batch Gradient Descent</a:t>
            </a:r>
            <a:endParaRPr lang="ko-KR" alt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EB4C07-4661-4B1C-8585-382FBCD500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79" y="784374"/>
            <a:ext cx="2080705" cy="208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674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Relembrando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 Placeholder 2">
                <a:extLst>
                  <a:ext uri="{FF2B5EF4-FFF2-40B4-BE49-F238E27FC236}">
                    <a16:creationId xmlns:a16="http://schemas.microsoft.com/office/drawing/2014/main" id="{3B61F46C-C53E-411A-AE8A-0A8D2D080B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7544" y="998240"/>
                <a:ext cx="7707136" cy="648072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6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Batch </a:t>
                </a:r>
                <a:r>
                  <a:rPr lang="pt-BR" altLang="ko-KR" sz="1600" b="1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Gradient</a:t>
                </a:r>
                <a:r>
                  <a:rPr lang="pt-BR" altLang="ko-KR" sz="16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pt-BR" altLang="ko-KR" sz="1600" b="1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Descent</a:t>
                </a:r>
                <a:r>
                  <a:rPr lang="pt-BR" altLang="ko-KR" sz="16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: </a:t>
                </a:r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Utiliza todos os </a:t>
                </a:r>
                <a14:m>
                  <m:oMath xmlns:m="http://schemas.openxmlformats.org/officeDocument/2006/math">
                    <m:r>
                      <a:rPr lang="pt-BR" altLang="ko-KR" sz="16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𝑚</m:t>
                    </m:r>
                  </m:oMath>
                </a14:m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exemplos em cada iteração</a:t>
                </a:r>
                <a:r>
                  <a:rPr lang="pt-BR" altLang="ko-KR" sz="16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en-US" altLang="ko-KR" sz="16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20" name="Text Placeholder 2">
                <a:extLst>
                  <a:ext uri="{FF2B5EF4-FFF2-40B4-BE49-F238E27FC236}">
                    <a16:creationId xmlns:a16="http://schemas.microsoft.com/office/drawing/2014/main" id="{3B61F46C-C53E-411A-AE8A-0A8D2D080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998240"/>
                <a:ext cx="7707136" cy="648072"/>
              </a:xfrm>
              <a:prstGeom prst="rect">
                <a:avLst/>
              </a:prstGeom>
              <a:blipFill>
                <a:blip r:embed="rId3"/>
                <a:stretch>
                  <a:fillRect l="-4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Text Placeholder 2">
            <a:extLst>
              <a:ext uri="{FF2B5EF4-FFF2-40B4-BE49-F238E27FC236}">
                <a16:creationId xmlns:a16="http://schemas.microsoft.com/office/drawing/2014/main" id="{A412FA27-DA68-4933-994E-C5F0A3F96843}"/>
              </a:ext>
            </a:extLst>
          </p:cNvPr>
          <p:cNvSpPr txBox="1">
            <a:spLocks/>
          </p:cNvSpPr>
          <p:nvPr/>
        </p:nvSpPr>
        <p:spPr>
          <a:xfrm>
            <a:off x="467544" y="1419622"/>
            <a:ext cx="7707136" cy="64807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Stochastic</a:t>
            </a:r>
            <a:r>
              <a:rPr lang="pt-BR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altLang="ko-KR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Gradient</a:t>
            </a:r>
            <a:r>
              <a:rPr lang="pt-BR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altLang="ko-KR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Descent</a:t>
            </a:r>
            <a:r>
              <a:rPr lang="pt-BR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pt-BR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Utiliza um único exemplo em cada iteração</a:t>
            </a:r>
            <a:endParaRPr lang="en-US" altLang="ko-KR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 Placeholder 2">
                <a:extLst>
                  <a:ext uri="{FF2B5EF4-FFF2-40B4-BE49-F238E27FC236}">
                    <a16:creationId xmlns:a16="http://schemas.microsoft.com/office/drawing/2014/main" id="{0D1AFEFC-BDF7-4A1A-B390-491C7F9CF4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7544" y="1890534"/>
                <a:ext cx="7707136" cy="648072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6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Mini-batch </a:t>
                </a:r>
                <a:r>
                  <a:rPr lang="pt-BR" altLang="ko-KR" sz="1600" b="1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Gradient</a:t>
                </a:r>
                <a:r>
                  <a:rPr lang="pt-BR" altLang="ko-KR" sz="16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pt-BR" altLang="ko-KR" sz="1600" b="1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Descent</a:t>
                </a:r>
                <a:r>
                  <a:rPr lang="pt-BR" altLang="ko-KR" sz="16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: </a:t>
                </a:r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Utiliza </a:t>
                </a:r>
                <a14:m>
                  <m:oMath xmlns:m="http://schemas.openxmlformats.org/officeDocument/2006/math">
                    <m:r>
                      <a:rPr lang="pt-BR" altLang="ko-KR" sz="16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𝑏</m:t>
                    </m:r>
                  </m:oMath>
                </a14:m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exemplos em cada iteração</a:t>
                </a:r>
                <a:endParaRPr lang="en-US" altLang="ko-KR" sz="16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22" name="Text Placeholder 2">
                <a:extLst>
                  <a:ext uri="{FF2B5EF4-FFF2-40B4-BE49-F238E27FC236}">
                    <a16:creationId xmlns:a16="http://schemas.microsoft.com/office/drawing/2014/main" id="{0D1AFEFC-BDF7-4A1A-B390-491C7F9CF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890534"/>
                <a:ext cx="7707136" cy="648072"/>
              </a:xfrm>
              <a:prstGeom prst="rect">
                <a:avLst/>
              </a:prstGeom>
              <a:blipFill>
                <a:blip r:embed="rId4"/>
                <a:stretch>
                  <a:fillRect l="-4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 Placeholder 2">
                <a:extLst>
                  <a:ext uri="{FF2B5EF4-FFF2-40B4-BE49-F238E27FC236}">
                    <a16:creationId xmlns:a16="http://schemas.microsoft.com/office/drawing/2014/main" id="{3E765119-6860-4C23-95EB-B275F880D8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9320" y="2558178"/>
                <a:ext cx="2073736" cy="324035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 xmlns:m="http://schemas.openxmlformats.org/officeDocument/2006/math">
                    <m:r>
                      <a:rPr lang="pt-BR" altLang="ko-KR" sz="16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𝑏</m:t>
                    </m:r>
                    <m:r>
                      <a:rPr lang="pt-BR" altLang="ko-KR" sz="16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pt-BR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mini-batch</a:t>
                </a:r>
                <a:r>
                  <a:rPr lang="pt-BR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pt-BR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size</a:t>
                </a:r>
                <a:endParaRPr lang="en-US" altLang="ko-KR" sz="16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23" name="Text Placeholder 2">
                <a:extLst>
                  <a:ext uri="{FF2B5EF4-FFF2-40B4-BE49-F238E27FC236}">
                    <a16:creationId xmlns:a16="http://schemas.microsoft.com/office/drawing/2014/main" id="{3E765119-6860-4C23-95EB-B275F880D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320" y="2558178"/>
                <a:ext cx="2073736" cy="324035"/>
              </a:xfrm>
              <a:prstGeom prst="rect">
                <a:avLst/>
              </a:prstGeom>
              <a:blipFill>
                <a:blip r:embed="rId5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 Placeholder 2">
                <a:extLst>
                  <a:ext uri="{FF2B5EF4-FFF2-40B4-BE49-F238E27FC236}">
                    <a16:creationId xmlns:a16="http://schemas.microsoft.com/office/drawing/2014/main" id="{2A4FFDB1-0BBD-465B-9453-9463F58262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84244" y="2558178"/>
                <a:ext cx="2367876" cy="324035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Escolha comum: </a:t>
                </a:r>
                <a14:m>
                  <m:oMath xmlns:m="http://schemas.openxmlformats.org/officeDocument/2006/math">
                    <m:r>
                      <a:rPr lang="pt-BR" altLang="ko-KR" sz="16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𝑏</m:t>
                    </m:r>
                    <m:r>
                      <a:rPr lang="pt-BR" altLang="ko-KR" sz="16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=10</m:t>
                    </m:r>
                  </m:oMath>
                </a14:m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en-US" altLang="ko-KR" sz="16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24" name="Text Placeholder 2">
                <a:extLst>
                  <a:ext uri="{FF2B5EF4-FFF2-40B4-BE49-F238E27FC236}">
                    <a16:creationId xmlns:a16="http://schemas.microsoft.com/office/drawing/2014/main" id="{2A4FFDB1-0BBD-465B-9453-9463F5826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244" y="2558178"/>
                <a:ext cx="2367876" cy="324035"/>
              </a:xfrm>
              <a:prstGeom prst="rect">
                <a:avLst/>
              </a:prstGeom>
              <a:blipFill>
                <a:blip r:embed="rId6"/>
                <a:stretch>
                  <a:fillRect l="-773" b="-1698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 Placeholder 2">
                <a:extLst>
                  <a:ext uri="{FF2B5EF4-FFF2-40B4-BE49-F238E27FC236}">
                    <a16:creationId xmlns:a16="http://schemas.microsoft.com/office/drawing/2014/main" id="{51676402-3F97-4E2A-9228-4E04269609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29462" y="2558177"/>
                <a:ext cx="2367876" cy="324035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Aceitável: </a:t>
                </a:r>
                <a14:m>
                  <m:oMath xmlns:m="http://schemas.openxmlformats.org/officeDocument/2006/math">
                    <m:r>
                      <a:rPr lang="pt-BR" altLang="ko-KR" sz="16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𝑏</m:t>
                    </m:r>
                    <m:r>
                      <a:rPr lang="pt-BR" altLang="ko-KR" sz="16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=1~100</m:t>
                    </m:r>
                  </m:oMath>
                </a14:m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en-US" altLang="ko-KR" sz="16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25" name="Text Placeholder 2">
                <a:extLst>
                  <a:ext uri="{FF2B5EF4-FFF2-40B4-BE49-F238E27FC236}">
                    <a16:creationId xmlns:a16="http://schemas.microsoft.com/office/drawing/2014/main" id="{51676402-3F97-4E2A-9228-4E0426960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462" y="2558177"/>
                <a:ext cx="2367876" cy="324035"/>
              </a:xfrm>
              <a:prstGeom prst="rect">
                <a:avLst/>
              </a:prstGeom>
              <a:blipFill>
                <a:blip r:embed="rId7"/>
                <a:stretch>
                  <a:fillRect l="-773" b="-1698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CaixaDeTexto 125">
                <a:extLst>
                  <a:ext uri="{FF2B5EF4-FFF2-40B4-BE49-F238E27FC236}">
                    <a16:creationId xmlns:a16="http://schemas.microsoft.com/office/drawing/2014/main" id="{591614CB-053E-4FB2-AFBC-C24383585F2E}"/>
                  </a:ext>
                </a:extLst>
              </p:cNvPr>
              <p:cNvSpPr txBox="1"/>
              <p:nvPr/>
            </p:nvSpPr>
            <p:spPr>
              <a:xfrm>
                <a:off x="2411760" y="3507854"/>
                <a:ext cx="3544175" cy="7008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+9</m:t>
                          </m:r>
                        </m:sup>
                        <m:e>
                          <m:d>
                            <m:d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26" name="CaixaDeTexto 125">
                <a:extLst>
                  <a:ext uri="{FF2B5EF4-FFF2-40B4-BE49-F238E27FC236}">
                    <a16:creationId xmlns:a16="http://schemas.microsoft.com/office/drawing/2014/main" id="{591614CB-053E-4FB2-AFBC-C24383585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3507854"/>
                <a:ext cx="3544175" cy="7008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 Placeholder 2">
                <a:extLst>
                  <a:ext uri="{FF2B5EF4-FFF2-40B4-BE49-F238E27FC236}">
                    <a16:creationId xmlns:a16="http://schemas.microsoft.com/office/drawing/2014/main" id="{5A2FAF50-F4EF-4F93-8566-C897135DAA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9320" y="2967795"/>
                <a:ext cx="2367876" cy="324035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Exemplo: </a:t>
                </a:r>
                <a14:m>
                  <m:oMath xmlns:m="http://schemas.openxmlformats.org/officeDocument/2006/math">
                    <m:r>
                      <a:rPr lang="pt-BR" altLang="ko-KR" sz="16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𝑏</m:t>
                    </m:r>
                    <m:r>
                      <a:rPr lang="pt-BR" altLang="ko-KR" sz="16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=10</m:t>
                    </m:r>
                  </m:oMath>
                </a14:m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en-US" altLang="ko-KR" sz="16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27" name="Text Placeholder 2">
                <a:extLst>
                  <a:ext uri="{FF2B5EF4-FFF2-40B4-BE49-F238E27FC236}">
                    <a16:creationId xmlns:a16="http://schemas.microsoft.com/office/drawing/2014/main" id="{5A2FAF50-F4EF-4F93-8566-C897135DA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320" y="2967795"/>
                <a:ext cx="2367876" cy="324035"/>
              </a:xfrm>
              <a:prstGeom prst="rect">
                <a:avLst/>
              </a:prstGeom>
              <a:blipFill>
                <a:blip r:embed="rId9"/>
                <a:stretch>
                  <a:fillRect l="-773" b="-1698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CaixaDeTexto 128">
                <a:extLst>
                  <a:ext uri="{FF2B5EF4-FFF2-40B4-BE49-F238E27FC236}">
                    <a16:creationId xmlns:a16="http://schemas.microsoft.com/office/drawing/2014/main" id="{F2D33FEA-071C-4609-971D-BD2A35BC05A7}"/>
                  </a:ext>
                </a:extLst>
              </p:cNvPr>
              <p:cNvSpPr txBox="1"/>
              <p:nvPr/>
            </p:nvSpPr>
            <p:spPr>
              <a:xfrm>
                <a:off x="2843808" y="2988491"/>
                <a:ext cx="2484013" cy="2826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, …</m:t>
                      </m:r>
                      <m:d>
                        <m:d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+9</m:t>
                                  </m:r>
                                </m:e>
                              </m:d>
                            </m:sup>
                          </m:sSup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+9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29" name="CaixaDeTexto 128">
                <a:extLst>
                  <a:ext uri="{FF2B5EF4-FFF2-40B4-BE49-F238E27FC236}">
                    <a16:creationId xmlns:a16="http://schemas.microsoft.com/office/drawing/2014/main" id="{F2D33FEA-071C-4609-971D-BD2A35BC0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2988491"/>
                <a:ext cx="2484013" cy="282641"/>
              </a:xfrm>
              <a:prstGeom prst="rect">
                <a:avLst/>
              </a:prstGeom>
              <a:blipFill>
                <a:blip r:embed="rId10"/>
                <a:stretch>
                  <a:fillRect b="-148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aixaDeTexto 129">
                <a:extLst>
                  <a:ext uri="{FF2B5EF4-FFF2-40B4-BE49-F238E27FC236}">
                    <a16:creationId xmlns:a16="http://schemas.microsoft.com/office/drawing/2014/main" id="{EFEAD283-0F59-4887-88E9-3600747C4E78}"/>
                  </a:ext>
                </a:extLst>
              </p:cNvPr>
              <p:cNvSpPr txBox="1"/>
              <p:nvPr/>
            </p:nvSpPr>
            <p:spPr>
              <a:xfrm>
                <a:off x="2449884" y="4424776"/>
                <a:ext cx="98129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+10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30" name="CaixaDeTexto 129">
                <a:extLst>
                  <a:ext uri="{FF2B5EF4-FFF2-40B4-BE49-F238E27FC236}">
                    <a16:creationId xmlns:a16="http://schemas.microsoft.com/office/drawing/2014/main" id="{EFEAD283-0F59-4887-88E9-3600747C4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884" y="4424776"/>
                <a:ext cx="981294" cy="246221"/>
              </a:xfrm>
              <a:prstGeom prst="rect">
                <a:avLst/>
              </a:prstGeom>
              <a:blipFill>
                <a:blip r:embed="rId11"/>
                <a:stretch>
                  <a:fillRect l="-4348" r="-3106" b="-7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id="{774AB6F5-B5C6-40FC-A931-DB389BBE2BA4}"/>
              </a:ext>
            </a:extLst>
          </p:cNvPr>
          <p:cNvCxnSpPr>
            <a:stCxn id="130" idx="1"/>
            <a:endCxn id="126" idx="1"/>
          </p:cNvCxnSpPr>
          <p:nvPr/>
        </p:nvCxnSpPr>
        <p:spPr>
          <a:xfrm rot="10800000">
            <a:off x="2411760" y="3858303"/>
            <a:ext cx="38124" cy="689584"/>
          </a:xfrm>
          <a:prstGeom prst="bentConnector3">
            <a:avLst>
              <a:gd name="adj1" fmla="val 1659018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85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7" grpId="0"/>
      <p:bldP spid="129" grpId="0"/>
      <p:bldP spid="13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Mini-batch Gradient Descent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1E31B4CC-714F-4B16-BA36-B93100222DB1}"/>
                  </a:ext>
                </a:extLst>
              </p:cNvPr>
              <p:cNvSpPr txBox="1"/>
              <p:nvPr/>
            </p:nvSpPr>
            <p:spPr>
              <a:xfrm>
                <a:off x="1356957" y="2417956"/>
                <a:ext cx="3544175" cy="7008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+9</m:t>
                          </m:r>
                        </m:sup>
                        <m:e>
                          <m:d>
                            <m:d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1E31B4CC-714F-4B16-BA36-B93100222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6957" y="2417956"/>
                <a:ext cx="3544175" cy="7008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3674E1ED-AACE-4301-B252-66CACDE68B02}"/>
                  </a:ext>
                </a:extLst>
              </p:cNvPr>
              <p:cNvSpPr txBox="1"/>
              <p:nvPr/>
            </p:nvSpPr>
            <p:spPr>
              <a:xfrm>
                <a:off x="622856" y="1694056"/>
                <a:ext cx="83375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𝑅𝑒𝑝𝑒𝑎𝑡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 {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3674E1ED-AACE-4301-B252-66CACDE68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56" y="1694056"/>
                <a:ext cx="833754" cy="246221"/>
              </a:xfrm>
              <a:prstGeom prst="rect">
                <a:avLst/>
              </a:prstGeom>
              <a:blipFill>
                <a:blip r:embed="rId4"/>
                <a:stretch>
                  <a:fillRect l="-7299" r="-7299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2EC00756-09B0-4D58-965A-27DB55019014}"/>
                  </a:ext>
                </a:extLst>
              </p:cNvPr>
              <p:cNvSpPr txBox="1"/>
              <p:nvPr/>
            </p:nvSpPr>
            <p:spPr>
              <a:xfrm>
                <a:off x="1356957" y="3189625"/>
                <a:ext cx="195681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𝑐𝑎𝑑𝑎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=0, …, 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2EC00756-09B0-4D58-965A-27DB55019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6957" y="3189625"/>
                <a:ext cx="1956818" cy="246221"/>
              </a:xfrm>
              <a:prstGeom prst="rect">
                <a:avLst/>
              </a:prstGeom>
              <a:blipFill>
                <a:blip r:embed="rId5"/>
                <a:stretch>
                  <a:fillRect l="-1869" r="-312" b="-3170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A3CD3676-2252-42B0-8D49-11B4218598A0}"/>
                  </a:ext>
                </a:extLst>
              </p:cNvPr>
              <p:cNvSpPr txBox="1"/>
              <p:nvPr/>
            </p:nvSpPr>
            <p:spPr>
              <a:xfrm>
                <a:off x="645090" y="3837697"/>
                <a:ext cx="1378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A3CD3676-2252-42B0-8D49-11B421859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90" y="3837697"/>
                <a:ext cx="137858" cy="246221"/>
              </a:xfrm>
              <a:prstGeom prst="rect">
                <a:avLst/>
              </a:prstGeom>
              <a:blipFill>
                <a:blip r:embed="rId6"/>
                <a:stretch>
                  <a:fillRect l="-50000" r="-50000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7ED72AE3-917E-44BB-BA2F-A963BCE0DC20}"/>
                  </a:ext>
                </a:extLst>
              </p:cNvPr>
              <p:cNvSpPr txBox="1"/>
              <p:nvPr/>
            </p:nvSpPr>
            <p:spPr>
              <a:xfrm>
                <a:off x="614305" y="1227622"/>
                <a:ext cx="66832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7ED72AE3-917E-44BB-BA2F-A963BCE0D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05" y="1227622"/>
                <a:ext cx="668324" cy="246221"/>
              </a:xfrm>
              <a:prstGeom prst="rect">
                <a:avLst/>
              </a:prstGeom>
              <a:blipFill>
                <a:blip r:embed="rId7"/>
                <a:stretch>
                  <a:fillRect l="-6422" r="-4587" b="-73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B671614-DCCC-41D0-BC40-0629CE6AF3C5}"/>
                  </a:ext>
                </a:extLst>
              </p:cNvPr>
              <p:cNvSpPr txBox="1"/>
              <p:nvPr/>
            </p:nvSpPr>
            <p:spPr>
              <a:xfrm>
                <a:off x="2055400" y="1228424"/>
                <a:ext cx="95590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=1000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B671614-DCCC-41D0-BC40-0629CE6AF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400" y="1228424"/>
                <a:ext cx="955903" cy="246221"/>
              </a:xfrm>
              <a:prstGeom prst="rect">
                <a:avLst/>
              </a:prstGeom>
              <a:blipFill>
                <a:blip r:embed="rId8"/>
                <a:stretch>
                  <a:fillRect l="-1911" r="-3185" b="-7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0C289EF3-033E-4EF3-9C8C-F3CEC8CA1F5A}"/>
                  </a:ext>
                </a:extLst>
              </p:cNvPr>
              <p:cNvSpPr txBox="1"/>
              <p:nvPr/>
            </p:nvSpPr>
            <p:spPr>
              <a:xfrm>
                <a:off x="944315" y="2072238"/>
                <a:ext cx="259673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=1, 11, 21, 31, …, 991 {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0C289EF3-033E-4EF3-9C8C-F3CEC8CA1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315" y="2072238"/>
                <a:ext cx="2596737" cy="246221"/>
              </a:xfrm>
              <a:prstGeom prst="rect">
                <a:avLst/>
              </a:prstGeom>
              <a:blipFill>
                <a:blip r:embed="rId9"/>
                <a:stretch>
                  <a:fillRect l="-2113" r="-1878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333B4881-E8D7-4095-A231-45E20BC2941B}"/>
                  </a:ext>
                </a:extLst>
              </p:cNvPr>
              <p:cNvSpPr txBox="1"/>
              <p:nvPr/>
            </p:nvSpPr>
            <p:spPr>
              <a:xfrm>
                <a:off x="977758" y="3507854"/>
                <a:ext cx="1378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333B4881-E8D7-4095-A231-45E20BC29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758" y="3507854"/>
                <a:ext cx="137858" cy="246221"/>
              </a:xfrm>
              <a:prstGeom prst="rect">
                <a:avLst/>
              </a:prstGeom>
              <a:blipFill>
                <a:blip r:embed="rId10"/>
                <a:stretch>
                  <a:fillRect l="-43478" r="-47826" b="-341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F79C2156-90D5-41A6-A8BB-4A955D37F7E6}"/>
              </a:ext>
            </a:extLst>
          </p:cNvPr>
          <p:cNvSpPr txBox="1">
            <a:spLocks/>
          </p:cNvSpPr>
          <p:nvPr/>
        </p:nvSpPr>
        <p:spPr>
          <a:xfrm>
            <a:off x="2843808" y="1641248"/>
            <a:ext cx="2299104" cy="4022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Passos de 10 em 10</a:t>
            </a:r>
            <a:endParaRPr lang="en-US" altLang="ko-KR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BC9364BB-609C-407F-9733-0D57E9FB983A}"/>
              </a:ext>
            </a:extLst>
          </p:cNvPr>
          <p:cNvSpPr/>
          <p:nvPr/>
        </p:nvSpPr>
        <p:spPr>
          <a:xfrm>
            <a:off x="944314" y="2072238"/>
            <a:ext cx="2475557" cy="274947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9C5D8183-05F8-45B1-A50C-1782AEC6240A}"/>
              </a:ext>
            </a:extLst>
          </p:cNvPr>
          <p:cNvSpPr txBox="1">
            <a:spLocks/>
          </p:cNvSpPr>
          <p:nvPr/>
        </p:nvSpPr>
        <p:spPr>
          <a:xfrm>
            <a:off x="3325155" y="1149600"/>
            <a:ext cx="4752528" cy="4022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Total: </a:t>
            </a:r>
            <a:r>
              <a:rPr lang="pt-BR" altLang="ko-KR" sz="1200" dirty="0">
                <a:latin typeface="Segoe UI" panose="020B0502040204020203" pitchFamily="34" charset="0"/>
                <a:cs typeface="Segoe UI" panose="020B0502040204020203" pitchFamily="34" charset="0"/>
              </a:rPr>
              <a:t>100 passos (e não 1000, caso fosse Batch </a:t>
            </a:r>
            <a:r>
              <a:rPr lang="pt-BR" altLang="ko-KR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Gradient</a:t>
            </a:r>
            <a:r>
              <a:rPr lang="pt-BR" altLang="ko-KR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altLang="ko-KR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Descent</a:t>
            </a:r>
            <a:r>
              <a:rPr lang="pt-BR" altLang="ko-KR" sz="12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en-US" altLang="ko-KR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80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D6467F3-8C8F-430A-A240-881AA0198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862" y="804862"/>
            <a:ext cx="601027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522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583E06F-752D-486F-925C-FCFC9A13E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687" y="557212"/>
            <a:ext cx="576262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03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0"/>
            <a:ext cx="9144148" cy="5143500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331640" y="3732917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Convergência</a:t>
            </a:r>
            <a:r>
              <a:rPr lang="en-US" altLang="ko-K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do </a:t>
            </a:r>
            <a:r>
              <a:rPr lang="en-US" altLang="ko-KR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Algoritmo</a:t>
            </a:r>
            <a:r>
              <a:rPr lang="en-US" altLang="ko-K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Stochastic Gradient Descent</a:t>
            </a:r>
            <a:endParaRPr lang="ko-KR" alt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EB4C07-4661-4B1C-8585-382FBCD500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79" y="784374"/>
            <a:ext cx="2080705" cy="208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126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Importante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0" name="Text Placeholder 2">
            <a:extLst>
              <a:ext uri="{FF2B5EF4-FFF2-40B4-BE49-F238E27FC236}">
                <a16:creationId xmlns:a16="http://schemas.microsoft.com/office/drawing/2014/main" id="{9637245C-ADAF-4E8E-85D5-D5405A806BAC}"/>
              </a:ext>
            </a:extLst>
          </p:cNvPr>
          <p:cNvSpPr txBox="1">
            <a:spLocks/>
          </p:cNvSpPr>
          <p:nvPr/>
        </p:nvSpPr>
        <p:spPr>
          <a:xfrm>
            <a:off x="611560" y="1491630"/>
            <a:ext cx="7560840" cy="64807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1. </a:t>
            </a:r>
            <a:r>
              <a:rPr lang="pt-BR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Como verificar que o </a:t>
            </a:r>
            <a:r>
              <a:rPr lang="pt-BR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Stochastic</a:t>
            </a:r>
            <a:r>
              <a:rPr lang="pt-BR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Gradient</a:t>
            </a:r>
            <a:r>
              <a:rPr lang="pt-BR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altLang="ko-K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Descent</a:t>
            </a:r>
            <a:r>
              <a:rPr lang="pt-BR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está, de fato convergindo para um mínimo local? Como era feito anteriormente?</a:t>
            </a:r>
            <a:r>
              <a:rPr lang="en-US" altLang="ko-K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pt-BR" altLang="ko-K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 Placeholder 2">
                <a:extLst>
                  <a:ext uri="{FF2B5EF4-FFF2-40B4-BE49-F238E27FC236}">
                    <a16:creationId xmlns:a16="http://schemas.microsoft.com/office/drawing/2014/main" id="{B93F589E-D975-47CA-933B-1D57A0AA45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2319722"/>
                <a:ext cx="7632848" cy="648072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6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2. </a:t>
                </a:r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Como escolher o parâmetro </a:t>
                </a:r>
                <a:r>
                  <a:rPr lang="pt-BR" altLang="ko-KR" sz="1600" i="1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learning</a:t>
                </a:r>
                <a:r>
                  <a:rPr lang="pt-BR" altLang="ko-KR" sz="1600" i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rate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pt-BR" altLang="ko-KR" sz="1600" i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para o </a:t>
                </a:r>
                <a:r>
                  <a:rPr lang="pt-BR" altLang="ko-KR" sz="16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Stochastic</a:t>
                </a:r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pt-BR" altLang="ko-KR" sz="16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Gradient</a:t>
                </a:r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pt-BR" altLang="ko-KR" sz="16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Descent</a:t>
                </a:r>
                <a:r>
                  <a:rPr lang="pt-BR" altLang="ko-KR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?</a:t>
                </a:r>
                <a:r>
                  <a:rPr lang="pt-BR" altLang="ko-KR" sz="1600" i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pt-BR" altLang="ko-KR" sz="16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91" name="Text Placeholder 2">
                <a:extLst>
                  <a:ext uri="{FF2B5EF4-FFF2-40B4-BE49-F238E27FC236}">
                    <a16:creationId xmlns:a16="http://schemas.microsoft.com/office/drawing/2014/main" id="{B93F589E-D975-47CA-933B-1D57A0AA4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319722"/>
                <a:ext cx="7632848" cy="648072"/>
              </a:xfrm>
              <a:prstGeom prst="rect">
                <a:avLst/>
              </a:prstGeom>
              <a:blipFill>
                <a:blip r:embed="rId3"/>
                <a:stretch>
                  <a:fillRect l="-39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3931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Verificando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Convergência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57BB21B8-5384-4CE7-8FD8-DB40672C2F29}"/>
              </a:ext>
            </a:extLst>
          </p:cNvPr>
          <p:cNvSpPr txBox="1">
            <a:spLocks/>
          </p:cNvSpPr>
          <p:nvPr/>
        </p:nvSpPr>
        <p:spPr>
          <a:xfrm>
            <a:off x="470248" y="1193378"/>
            <a:ext cx="2160240" cy="36004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Batch </a:t>
            </a:r>
            <a:r>
              <a:rPr lang="pt-BR" altLang="ko-KR" b="1" dirty="0" err="1">
                <a:latin typeface="Segoe UI" panose="020B0502040204020203" pitchFamily="34" charset="0"/>
                <a:cs typeface="Segoe UI" panose="020B0502040204020203" pitchFamily="34" charset="0"/>
              </a:rPr>
              <a:t>Gradient</a:t>
            </a:r>
            <a:r>
              <a:rPr lang="pt-BR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altLang="ko-KR" b="1" dirty="0" err="1">
                <a:latin typeface="Segoe UI" panose="020B0502040204020203" pitchFamily="34" charset="0"/>
                <a:cs typeface="Segoe UI" panose="020B0502040204020203" pitchFamily="34" charset="0"/>
              </a:rPr>
              <a:t>Descent</a:t>
            </a:r>
            <a:endParaRPr lang="pt-BR" altLang="ko-K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 Placeholder 2">
                <a:extLst>
                  <a:ext uri="{FF2B5EF4-FFF2-40B4-BE49-F238E27FC236}">
                    <a16:creationId xmlns:a16="http://schemas.microsoft.com/office/drawing/2014/main" id="{1038C88D-7353-4E7A-A4C8-FB712C74F5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7584" y="1553418"/>
                <a:ext cx="7621760" cy="360040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Plotagem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pt-BR" altLang="ko-K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𝐽</m:t>
                        </m:r>
                      </m:e>
                      <m:sub>
                        <m:r>
                          <a:rPr lang="pt-BR" altLang="ko-K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𝑡𝑟𝑎𝑖𝑛</m:t>
                        </m:r>
                      </m:sub>
                    </m:sSub>
                    <m:r>
                      <a:rPr lang="pt-BR" altLang="ko-KR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pt-BR" altLang="ko-KR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𝜃</m:t>
                    </m:r>
                    <m:r>
                      <a:rPr lang="pt-BR" altLang="ko-KR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pt-BR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em função do número de iterações do gradiente</a:t>
                </a:r>
              </a:p>
            </p:txBody>
          </p:sp>
        </mc:Choice>
        <mc:Fallback xmlns="">
          <p:sp>
            <p:nvSpPr>
              <p:cNvPr id="25" name="Text Placeholder 2">
                <a:extLst>
                  <a:ext uri="{FF2B5EF4-FFF2-40B4-BE49-F238E27FC236}">
                    <a16:creationId xmlns:a16="http://schemas.microsoft.com/office/drawing/2014/main" id="{1038C88D-7353-4E7A-A4C8-FB712C74F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553418"/>
                <a:ext cx="7621760" cy="360040"/>
              </a:xfrm>
              <a:prstGeom prst="rect">
                <a:avLst/>
              </a:prstGeom>
              <a:blipFill>
                <a:blip r:embed="rId3"/>
                <a:stretch>
                  <a:fillRect l="-240" b="-84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45BD8E07-E652-43E9-AF85-5D2011C642A8}"/>
                  </a:ext>
                </a:extLst>
              </p:cNvPr>
              <p:cNvSpPr txBox="1"/>
              <p:nvPr/>
            </p:nvSpPr>
            <p:spPr>
              <a:xfrm>
                <a:off x="899592" y="1983576"/>
                <a:ext cx="2832378" cy="5881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45BD8E07-E652-43E9-AF85-5D2011C64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1983576"/>
                <a:ext cx="2832378" cy="5881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Placeholder 2">
                <a:extLst>
                  <a:ext uri="{FF2B5EF4-FFF2-40B4-BE49-F238E27FC236}">
                    <a16:creationId xmlns:a16="http://schemas.microsoft.com/office/drawing/2014/main" id="{7BD856D2-6F45-4674-9113-D45E511493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23928" y="2097643"/>
                <a:ext cx="4597424" cy="360040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Mas... faz sentido se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pt-BR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for elevado? 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=300.000.00)</m:t>
                    </m:r>
                  </m:oMath>
                </a14:m>
                <a:endParaRPr lang="pt-BR" altLang="ko-KR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7" name="Text Placeholder 2">
                <a:extLst>
                  <a:ext uri="{FF2B5EF4-FFF2-40B4-BE49-F238E27FC236}">
                    <a16:creationId xmlns:a16="http://schemas.microsoft.com/office/drawing/2014/main" id="{7BD856D2-6F45-4674-9113-D45E51149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928" y="2097643"/>
                <a:ext cx="4597424" cy="360040"/>
              </a:xfrm>
              <a:prstGeom prst="rect">
                <a:avLst/>
              </a:prstGeom>
              <a:blipFill>
                <a:blip r:embed="rId5"/>
                <a:stretch>
                  <a:fillRect l="-398" b="-84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B8C1EE4F-00BA-4666-9BFC-435ABEFBA448}"/>
              </a:ext>
            </a:extLst>
          </p:cNvPr>
          <p:cNvSpPr txBox="1">
            <a:spLocks/>
          </p:cNvSpPr>
          <p:nvPr/>
        </p:nvSpPr>
        <p:spPr>
          <a:xfrm>
            <a:off x="470248" y="2859782"/>
            <a:ext cx="2661592" cy="36004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b="1" dirty="0" err="1">
                <a:latin typeface="Segoe UI" panose="020B0502040204020203" pitchFamily="34" charset="0"/>
                <a:cs typeface="Segoe UI" panose="020B0502040204020203" pitchFamily="34" charset="0"/>
              </a:rPr>
              <a:t>Stochastic</a:t>
            </a:r>
            <a:r>
              <a:rPr lang="pt-BR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altLang="ko-KR" b="1" dirty="0" err="1">
                <a:latin typeface="Segoe UI" panose="020B0502040204020203" pitchFamily="34" charset="0"/>
                <a:cs typeface="Segoe UI" panose="020B0502040204020203" pitchFamily="34" charset="0"/>
              </a:rPr>
              <a:t>Gradient</a:t>
            </a:r>
            <a:r>
              <a:rPr lang="pt-BR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altLang="ko-KR" b="1" dirty="0" err="1">
                <a:latin typeface="Segoe UI" panose="020B0502040204020203" pitchFamily="34" charset="0"/>
                <a:cs typeface="Segoe UI" panose="020B0502040204020203" pitchFamily="34" charset="0"/>
              </a:rPr>
              <a:t>Descent</a:t>
            </a:r>
            <a:endParaRPr lang="pt-BR" altLang="ko-K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2B164989-6958-45FA-8837-B97E1370068C}"/>
                  </a:ext>
                </a:extLst>
              </p:cNvPr>
              <p:cNvSpPr txBox="1"/>
              <p:nvPr/>
            </p:nvSpPr>
            <p:spPr>
              <a:xfrm>
                <a:off x="899592" y="3295995"/>
                <a:ext cx="3273012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2B164989-6958-45FA-8837-B97E13700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3295995"/>
                <a:ext cx="3273012" cy="403316"/>
              </a:xfrm>
              <a:prstGeom prst="rect">
                <a:avLst/>
              </a:prstGeom>
              <a:blipFill>
                <a:blip r:embed="rId6"/>
                <a:stretch>
                  <a:fillRect l="-560" t="-1515" b="-1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 Placeholder 2">
                <a:extLst>
                  <a:ext uri="{FF2B5EF4-FFF2-40B4-BE49-F238E27FC236}">
                    <a16:creationId xmlns:a16="http://schemas.microsoft.com/office/drawing/2014/main" id="{E1363DF5-BFFF-4A7D-809B-06DB889B62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7584" y="3795886"/>
                <a:ext cx="7848872" cy="360040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Durante o aprendizado, computar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pt-BR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antes de atualizar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pt-BR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utulizando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pt-BR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r>
                  <a:rPr lang="pt-BR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30" name="Text Placeholder 2">
                <a:extLst>
                  <a:ext uri="{FF2B5EF4-FFF2-40B4-BE49-F238E27FC236}">
                    <a16:creationId xmlns:a16="http://schemas.microsoft.com/office/drawing/2014/main" id="{E1363DF5-BFFF-4A7D-809B-06DB889B6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3795886"/>
                <a:ext cx="7848872" cy="360040"/>
              </a:xfrm>
              <a:prstGeom prst="rect">
                <a:avLst/>
              </a:prstGeom>
              <a:blipFill>
                <a:blip r:embed="rId7"/>
                <a:stretch>
                  <a:fillRect l="-233" b="-84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 Placeholder 2">
                <a:extLst>
                  <a:ext uri="{FF2B5EF4-FFF2-40B4-BE49-F238E27FC236}">
                    <a16:creationId xmlns:a16="http://schemas.microsoft.com/office/drawing/2014/main" id="{94886725-496D-4434-BD58-EAA5BF355A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7584" y="4275375"/>
                <a:ext cx="7848872" cy="360040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 cada 1000 iterações, plotar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pt-BR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média dos últimos 1000 exemplos</a:t>
                </a:r>
              </a:p>
            </p:txBody>
          </p:sp>
        </mc:Choice>
        <mc:Fallback xmlns="">
          <p:sp>
            <p:nvSpPr>
              <p:cNvPr id="31" name="Text Placeholder 2">
                <a:extLst>
                  <a:ext uri="{FF2B5EF4-FFF2-40B4-BE49-F238E27FC236}">
                    <a16:creationId xmlns:a16="http://schemas.microsoft.com/office/drawing/2014/main" id="{94886725-496D-4434-BD58-EAA5BF355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275375"/>
                <a:ext cx="7848872" cy="360040"/>
              </a:xfrm>
              <a:prstGeom prst="rect">
                <a:avLst/>
              </a:prstGeom>
              <a:blipFill>
                <a:blip r:embed="rId8"/>
                <a:stretch>
                  <a:fillRect l="-233" b="-1016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166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" grpId="0"/>
      <p:bldP spid="27" grpId="0"/>
      <p:bldP spid="28" grpId="0"/>
      <p:bldP spid="29" grpId="0"/>
      <p:bldP spid="30" grpId="0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555776" y="339502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>
                <a:cs typeface="Arial" pitchFamily="34" charset="0"/>
              </a:rPr>
              <a:t>Tópicos</a:t>
            </a:r>
            <a:r>
              <a:rPr lang="en-US" sz="3600" dirty="0">
                <a:cs typeface="Arial" pitchFamily="34" charset="0"/>
              </a:rPr>
              <a:t> da Aula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131840" y="1275606"/>
            <a:ext cx="5256584" cy="720000"/>
            <a:chOff x="3131840" y="1491630"/>
            <a:chExt cx="5256584" cy="576064"/>
          </a:xfrm>
        </p:grpSpPr>
        <p:sp>
          <p:nvSpPr>
            <p:cNvPr id="2" name="Rectangle 1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Right Triangle 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126085" y="2163705"/>
            <a:ext cx="5256584" cy="720000"/>
            <a:chOff x="3131840" y="1491630"/>
            <a:chExt cx="5256584" cy="576064"/>
          </a:xfrm>
        </p:grpSpPr>
        <p:sp>
          <p:nvSpPr>
            <p:cNvPr id="18" name="Rectangle 17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Right Triangle 18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131840" y="1275606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20330" y="2163705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06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08820" y="3051804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07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851840" y="1356248"/>
            <a:ext cx="4392568" cy="546224"/>
            <a:chOff x="3851840" y="1356248"/>
            <a:chExt cx="4392568" cy="546224"/>
          </a:xfrm>
        </p:grpSpPr>
        <p:sp>
          <p:nvSpPr>
            <p:cNvPr id="30" name="TextBox 29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Kernels 2: Bias x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Variância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Efeitos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dos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hiperparâmetros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para resolver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problemas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851840" y="2250553"/>
            <a:ext cx="4392568" cy="546224"/>
            <a:chOff x="3851840" y="1356248"/>
            <a:chExt cx="4392568" cy="546224"/>
          </a:xfrm>
        </p:grpSpPr>
        <p:sp>
          <p:nvSpPr>
            <p:cNvPr id="37" name="TextBox 36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Utilizando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SVM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Dicas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implementação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11603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80648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Exemplos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Convergência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SGD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E693F1-BACC-4700-B987-3EC372567C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7544" y="1059582"/>
                <a:ext cx="7848872" cy="360040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 cada 1000 iterações, plotar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pt-BR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média dos últimos 1000 exemplos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E693F1-BACC-4700-B987-3EC372567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059582"/>
                <a:ext cx="7848872" cy="360040"/>
              </a:xfrm>
              <a:prstGeom prst="rect">
                <a:avLst/>
              </a:prstGeom>
              <a:blipFill>
                <a:blip r:embed="rId3"/>
                <a:stretch>
                  <a:fillRect l="-233" b="-84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1">
            <a:extLst>
              <a:ext uri="{FF2B5EF4-FFF2-40B4-BE49-F238E27FC236}">
                <a16:creationId xmlns:a16="http://schemas.microsoft.com/office/drawing/2014/main" id="{EB1B97CD-A6A1-4D61-AFF1-A87FEA973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7701" y="1535935"/>
            <a:ext cx="5448558" cy="31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4156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80648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Exemplos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Convergência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SGD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E693F1-BACC-4700-B987-3EC372567C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7544" y="1059582"/>
                <a:ext cx="7848872" cy="360040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 cada 1000 iterações, plotar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pt-BR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média dos últimos 1000 exemplos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E693F1-BACC-4700-B987-3EC372567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059582"/>
                <a:ext cx="7848872" cy="360040"/>
              </a:xfrm>
              <a:prstGeom prst="rect">
                <a:avLst/>
              </a:prstGeom>
              <a:blipFill>
                <a:blip r:embed="rId3"/>
                <a:stretch>
                  <a:fillRect l="-233" b="-84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F9F4745C-2EFA-4F28-8875-27009EED5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2" y="1518866"/>
            <a:ext cx="5511334" cy="3141115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917EAFA-EE5B-4BFC-8003-58B65B6AFBD6}"/>
              </a:ext>
            </a:extLst>
          </p:cNvPr>
          <p:cNvSpPr txBox="1">
            <a:spLocks/>
          </p:cNvSpPr>
          <p:nvPr/>
        </p:nvSpPr>
        <p:spPr>
          <a:xfrm>
            <a:off x="4114990" y="2139702"/>
            <a:ext cx="520697" cy="36004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200" dirty="0">
                <a:latin typeface="Segoe UI" panose="020B0502040204020203" pitchFamily="34" charset="0"/>
                <a:cs typeface="Segoe UI" panose="020B0502040204020203" pitchFamily="34" charset="0"/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151553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80648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Exemplos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Convergência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SGD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E693F1-BACC-4700-B987-3EC372567C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7544" y="1059582"/>
                <a:ext cx="7848872" cy="360040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 cada 1000 iterações, plotar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pt-BR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média dos últimos 1000 exemplos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E693F1-BACC-4700-B987-3EC372567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059582"/>
                <a:ext cx="7848872" cy="360040"/>
              </a:xfrm>
              <a:prstGeom prst="rect">
                <a:avLst/>
              </a:prstGeom>
              <a:blipFill>
                <a:blip r:embed="rId3"/>
                <a:stretch>
                  <a:fillRect l="-233" b="-84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1">
            <a:extLst>
              <a:ext uri="{FF2B5EF4-FFF2-40B4-BE49-F238E27FC236}">
                <a16:creationId xmlns:a16="http://schemas.microsoft.com/office/drawing/2014/main" id="{281629EB-EBC4-4FFF-8BF5-6604E303B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2313" y="1518868"/>
            <a:ext cx="5449967" cy="314111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FD84C530-1747-4315-9A91-2D13CD0001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55776" y="1635646"/>
                <a:ext cx="1105082" cy="360040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 xmlns:m="http://schemas.openxmlformats.org/officeDocument/2006/math">
                    <m:r>
                      <a:rPr lang="pt-BR" altLang="ko-KR" sz="12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𝛼</m:t>
                    </m:r>
                  </m:oMath>
                </a14:m>
                <a:r>
                  <a:rPr lang="pt-BR" altLang="ko-KR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menor</a:t>
                </a:r>
              </a:p>
            </p:txBody>
          </p:sp>
        </mc:Choice>
        <mc:Fallback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FD84C530-1747-4315-9A91-2D13CD000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1635646"/>
                <a:ext cx="1105082" cy="3600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730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80648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Exemplos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Convergência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SGD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E693F1-BACC-4700-B987-3EC372567C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7544" y="1059582"/>
                <a:ext cx="7848872" cy="360040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 cada 1000 iterações, plotar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pt-BR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média dos últimos 1000 exemplos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E693F1-BACC-4700-B987-3EC372567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059582"/>
                <a:ext cx="7848872" cy="360040"/>
              </a:xfrm>
              <a:prstGeom prst="rect">
                <a:avLst/>
              </a:prstGeom>
              <a:blipFill>
                <a:blip r:embed="rId3"/>
                <a:stretch>
                  <a:fillRect l="-233" b="-84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1">
            <a:extLst>
              <a:ext uri="{FF2B5EF4-FFF2-40B4-BE49-F238E27FC236}">
                <a16:creationId xmlns:a16="http://schemas.microsoft.com/office/drawing/2014/main" id="{281629EB-EBC4-4FFF-8BF5-6604E303B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2313" y="1518868"/>
            <a:ext cx="5449967" cy="314111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9EE1CBD-2303-4DF6-813F-680C0470B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672" y="1521170"/>
            <a:ext cx="5507293" cy="3138812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07DA017-C924-49D3-A652-F83849547A4E}"/>
              </a:ext>
            </a:extLst>
          </p:cNvPr>
          <p:cNvSpPr txBox="1">
            <a:spLocks/>
          </p:cNvSpPr>
          <p:nvPr/>
        </p:nvSpPr>
        <p:spPr>
          <a:xfrm>
            <a:off x="7092280" y="2355726"/>
            <a:ext cx="1105082" cy="36004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200" dirty="0">
                <a:latin typeface="Segoe UI" panose="020B0502040204020203" pitchFamily="34" charset="0"/>
                <a:cs typeface="Segoe UI" panose="020B0502040204020203" pitchFamily="34" charset="0"/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195909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80648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Exemplos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Convergência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SGD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E693F1-BACC-4700-B987-3EC372567C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7544" y="1059582"/>
                <a:ext cx="7848872" cy="360040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 cada 1000 iterações, plotar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pt-BR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média dos últimos 1000 exemplos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E693F1-BACC-4700-B987-3EC372567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059582"/>
                <a:ext cx="7848872" cy="360040"/>
              </a:xfrm>
              <a:prstGeom prst="rect">
                <a:avLst/>
              </a:prstGeom>
              <a:blipFill>
                <a:blip r:embed="rId3"/>
                <a:stretch>
                  <a:fillRect l="-233" b="-84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9D994292-BC59-4D3F-8185-7853FE768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341" y="1491630"/>
            <a:ext cx="6226003" cy="31683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CFE8E1A8-45B4-4F20-A06E-EDD32FB20E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01459" y="1779662"/>
                <a:ext cx="1800200" cy="360040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 xmlns:m="http://schemas.openxmlformats.org/officeDocument/2006/math">
                    <m:r>
                      <a:rPr lang="pt-BR" altLang="ko-KR" sz="12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𝑚</m:t>
                    </m:r>
                    <m:r>
                      <a:rPr lang="pt-BR" altLang="ko-KR" sz="12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=5000</m:t>
                    </m:r>
                  </m:oMath>
                </a14:m>
                <a:r>
                  <a:rPr lang="pt-BR" altLang="ko-KR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algn="l"/>
                <a:r>
                  <a:rPr lang="pt-BR" altLang="ko-KR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(média menos ruidosa)</a:t>
                </a:r>
              </a:p>
            </p:txBody>
          </p:sp>
        </mc:Choice>
        <mc:Fallback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CFE8E1A8-45B4-4F20-A06E-EDD32FB20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459" y="1779662"/>
                <a:ext cx="1800200" cy="360040"/>
              </a:xfrm>
              <a:prstGeom prst="rect">
                <a:avLst/>
              </a:prstGeom>
              <a:blipFill>
                <a:blip r:embed="rId5"/>
                <a:stretch>
                  <a:fillRect t="-5085" b="-305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6337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80648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Exemplos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Convergência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SGD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E693F1-BACC-4700-B987-3EC372567C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7544" y="1059582"/>
                <a:ext cx="7848872" cy="360040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 cada 1000 iterações, plotar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pt-BR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média dos últimos 1000 exemplos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E693F1-BACC-4700-B987-3EC372567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059582"/>
                <a:ext cx="7848872" cy="360040"/>
              </a:xfrm>
              <a:prstGeom prst="rect">
                <a:avLst/>
              </a:prstGeom>
              <a:blipFill>
                <a:blip r:embed="rId3"/>
                <a:stretch>
                  <a:fillRect l="-233" b="-84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9D994292-BC59-4D3F-8185-7853FE768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341" y="1491630"/>
            <a:ext cx="6226003" cy="3168352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9BF6F40-6489-4445-9A85-F6DD17820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669" y="3061504"/>
            <a:ext cx="5382169" cy="1598478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0D6214C-1E92-4D83-B2BC-1111D83C1C09}"/>
              </a:ext>
            </a:extLst>
          </p:cNvPr>
          <p:cNvSpPr txBox="1">
            <a:spLocks/>
          </p:cNvSpPr>
          <p:nvPr/>
        </p:nvSpPr>
        <p:spPr>
          <a:xfrm>
            <a:off x="3433120" y="3091800"/>
            <a:ext cx="1105082" cy="36004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200" dirty="0">
                <a:latin typeface="Segoe UI" panose="020B0502040204020203" pitchFamily="34" charset="0"/>
                <a:cs typeface="Segoe UI" panose="020B0502040204020203" pitchFamily="34" charset="0"/>
              </a:rPr>
              <a:t>Investigar</a:t>
            </a:r>
          </a:p>
        </p:txBody>
      </p:sp>
    </p:spTree>
    <p:extLst>
      <p:ext uri="{BB962C8B-B14F-4D97-AF65-F5344CB8AC3E}">
        <p14:creationId xmlns:p14="http://schemas.microsoft.com/office/powerpoint/2010/main" val="223445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80648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Exemplos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Convergência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SGD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E693F1-BACC-4700-B987-3EC372567C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7544" y="1059582"/>
                <a:ext cx="7848872" cy="360040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 cada 1000 iterações, plotar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pt-BR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média dos últimos 1000 exemplos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E693F1-BACC-4700-B987-3EC372567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059582"/>
                <a:ext cx="7848872" cy="360040"/>
              </a:xfrm>
              <a:prstGeom prst="rect">
                <a:avLst/>
              </a:prstGeom>
              <a:blipFill>
                <a:blip r:embed="rId3"/>
                <a:stretch>
                  <a:fillRect l="-233" b="-84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9D994292-BC59-4D3F-8185-7853FE768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341" y="1491630"/>
            <a:ext cx="6226003" cy="3168352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9BF6F40-6489-4445-9A85-F6DD17820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669" y="3061504"/>
            <a:ext cx="5382169" cy="159847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66DB227-DB11-4BAA-A1E3-56B9DB697E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8300" y="3086379"/>
            <a:ext cx="5443980" cy="159847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99C62C08-1B54-49E4-96B4-82A831D2AE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59832" y="4011910"/>
                <a:ext cx="1584176" cy="360040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 xmlns:m="http://schemas.openxmlformats.org/officeDocument/2006/math">
                    <m:r>
                      <a:rPr lang="pt-BR" altLang="ko-KR" sz="12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𝑚</m:t>
                    </m:r>
                    <m:r>
                      <a:rPr lang="pt-BR" altLang="ko-KR" sz="12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=5000</m:t>
                    </m:r>
                  </m:oMath>
                </a14:m>
                <a:r>
                  <a:rPr lang="pt-BR" altLang="ko-KR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algn="l"/>
                <a:r>
                  <a:rPr lang="pt-BR" altLang="ko-KR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(está convergindo)</a:t>
                </a:r>
              </a:p>
            </p:txBody>
          </p:sp>
        </mc:Choice>
        <mc:Fallback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99C62C08-1B54-49E4-96B4-82A831D2A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4011910"/>
                <a:ext cx="1584176" cy="360040"/>
              </a:xfrm>
              <a:prstGeom prst="rect">
                <a:avLst/>
              </a:prstGeom>
              <a:blipFill>
                <a:blip r:embed="rId7"/>
                <a:stretch>
                  <a:fillRect l="-385" t="-3390" b="-305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E8D1061C-3AC3-40B2-9BA7-0D4C495640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49448" y="3105564"/>
                <a:ext cx="1800200" cy="360040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 xmlns:m="http://schemas.openxmlformats.org/officeDocument/2006/math">
                    <m:r>
                      <a:rPr lang="pt-BR" altLang="ko-KR" sz="1200" b="0" i="1" smtClean="0">
                        <a:solidFill>
                          <a:srgbClr val="FF33CC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𝑚</m:t>
                    </m:r>
                    <m:r>
                      <a:rPr lang="pt-BR" altLang="ko-KR" sz="1200" b="0" i="1" smtClean="0">
                        <a:solidFill>
                          <a:srgbClr val="FF33CC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=5000</m:t>
                    </m:r>
                  </m:oMath>
                </a14:m>
                <a:r>
                  <a:rPr lang="pt-BR" altLang="ko-KR" sz="1200" dirty="0">
                    <a:solidFill>
                      <a:srgbClr val="FF33CC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algn="l"/>
                <a:r>
                  <a:rPr lang="pt-BR" altLang="ko-KR" sz="1200" dirty="0">
                    <a:solidFill>
                      <a:srgbClr val="FF33CC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(não está convergindo)</a:t>
                </a:r>
              </a:p>
            </p:txBody>
          </p:sp>
        </mc:Choice>
        <mc:Fallback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E8D1061C-3AC3-40B2-9BA7-0D4C49564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448" y="3105564"/>
                <a:ext cx="1800200" cy="360040"/>
              </a:xfrm>
              <a:prstGeom prst="rect">
                <a:avLst/>
              </a:prstGeom>
              <a:blipFill>
                <a:blip r:embed="rId8"/>
                <a:stretch>
                  <a:fillRect t="-3333" b="-2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3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80648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Exemplos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Convergência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SGD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E693F1-BACC-4700-B987-3EC372567C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7544" y="1059582"/>
                <a:ext cx="7848872" cy="360040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 cada 1000 iterações, plotar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pt-BR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média dos últimos 1000 exemplos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E693F1-BACC-4700-B987-3EC372567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059582"/>
                <a:ext cx="7848872" cy="360040"/>
              </a:xfrm>
              <a:prstGeom prst="rect">
                <a:avLst/>
              </a:prstGeom>
              <a:blipFill>
                <a:blip r:embed="rId3"/>
                <a:stretch>
                  <a:fillRect l="-233" b="-84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9D994292-BC59-4D3F-8185-7853FE768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341" y="1491630"/>
            <a:ext cx="6226003" cy="3168352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9BF6F40-6489-4445-9A85-F6DD17820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669" y="3061504"/>
            <a:ext cx="5382169" cy="159847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66DB227-DB11-4BAA-A1E3-56B9DB697E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8300" y="3086379"/>
            <a:ext cx="5443980" cy="159847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6213665-8C36-4A1F-AF57-50382B946F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4815" y="3086380"/>
            <a:ext cx="5390572" cy="159847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F2EB5157-5005-4016-B754-FA11BFA700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52915" y="3435846"/>
                <a:ext cx="1584176" cy="360040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Divergindo</a:t>
                </a:r>
              </a:p>
              <a:p>
                <a:pPr algn="l"/>
                <a:r>
                  <a:rPr lang="pt-BR" altLang="ko-KR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(utilizar </a:t>
                </a:r>
                <a14:m>
                  <m:oMath xmlns:m="http://schemas.openxmlformats.org/officeDocument/2006/math">
                    <m:r>
                      <a:rPr lang="pt-BR" altLang="ko-KR" sz="12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𝛼</m:t>
                    </m:r>
                  </m:oMath>
                </a14:m>
                <a:r>
                  <a:rPr lang="pt-BR" altLang="ko-KR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menor)</a:t>
                </a:r>
              </a:p>
            </p:txBody>
          </p:sp>
        </mc:Choice>
        <mc:Fallback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F2EB5157-5005-4016-B754-FA11BFA70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915" y="3435846"/>
                <a:ext cx="1584176" cy="360040"/>
              </a:xfrm>
              <a:prstGeom prst="rect">
                <a:avLst/>
              </a:prstGeom>
              <a:blipFill>
                <a:blip r:embed="rId8"/>
                <a:stretch>
                  <a:fillRect l="-385" t="-22034" b="-305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1627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80648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Exemplos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Convergência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SGD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E693F1-BACC-4700-B987-3EC372567C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7544" y="1059582"/>
                <a:ext cx="7848872" cy="360040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 cada 1000 iterações, plotar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pt-BR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média dos últimos 1000 exemplos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E693F1-BACC-4700-B987-3EC372567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059582"/>
                <a:ext cx="7848872" cy="360040"/>
              </a:xfrm>
              <a:prstGeom prst="rect">
                <a:avLst/>
              </a:prstGeom>
              <a:blipFill>
                <a:blip r:embed="rId3"/>
                <a:stretch>
                  <a:fillRect l="-233" b="-84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9D994292-BC59-4D3F-8185-7853FE768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341" y="1491630"/>
            <a:ext cx="6226003" cy="3168352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9BF6F40-6489-4445-9A85-F6DD17820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669" y="3061504"/>
            <a:ext cx="5382169" cy="159847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66DB227-DB11-4BAA-A1E3-56B9DB697E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8300" y="3086379"/>
            <a:ext cx="5443980" cy="159847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6213665-8C36-4A1F-AF57-50382B946F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4815" y="3086380"/>
            <a:ext cx="5390572" cy="159847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F2EB5157-5005-4016-B754-FA11BFA700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52915" y="3435846"/>
                <a:ext cx="1584176" cy="360040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Divergindo</a:t>
                </a:r>
              </a:p>
              <a:p>
                <a:pPr algn="l"/>
                <a:r>
                  <a:rPr lang="pt-BR" altLang="ko-KR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(utilizar </a:t>
                </a:r>
                <a14:m>
                  <m:oMath xmlns:m="http://schemas.openxmlformats.org/officeDocument/2006/math">
                    <m:r>
                      <a:rPr lang="pt-BR" altLang="ko-KR" sz="12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𝛼</m:t>
                    </m:r>
                  </m:oMath>
                </a14:m>
                <a:r>
                  <a:rPr lang="pt-BR" altLang="ko-KR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menor)</a:t>
                </a:r>
              </a:p>
            </p:txBody>
          </p:sp>
        </mc:Choice>
        <mc:Fallback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F2EB5157-5005-4016-B754-FA11BFA70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915" y="3435846"/>
                <a:ext cx="1584176" cy="360040"/>
              </a:xfrm>
              <a:prstGeom prst="rect">
                <a:avLst/>
              </a:prstGeom>
              <a:blipFill>
                <a:blip r:embed="rId8"/>
                <a:stretch>
                  <a:fillRect l="-385" t="-22034" b="-305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543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8568952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Stochastic Gradient Descent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5C7D52B-625E-43E1-B557-74789ADC1DFE}"/>
              </a:ext>
            </a:extLst>
          </p:cNvPr>
          <p:cNvSpPr txBox="1">
            <a:spLocks/>
          </p:cNvSpPr>
          <p:nvPr/>
        </p:nvSpPr>
        <p:spPr>
          <a:xfrm>
            <a:off x="539552" y="1203598"/>
            <a:ext cx="3591352" cy="43917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1.</a:t>
            </a:r>
            <a:r>
              <a:rPr lang="pt-BR" altLang="ko-KR" sz="1200" dirty="0">
                <a:latin typeface="Segoe UI" panose="020B0502040204020203" pitchFamily="34" charset="0"/>
                <a:cs typeface="Segoe UI" panose="020B0502040204020203" pitchFamily="34" charset="0"/>
              </a:rPr>
              <a:t>     </a:t>
            </a:r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Reordenar os exemplos do </a:t>
            </a:r>
            <a:r>
              <a:rPr lang="pt-BR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datasaet</a:t>
            </a:r>
            <a:endParaRPr lang="en-US" altLang="ko-KR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75177CA-4E40-40B8-9440-39E352A3F54B}"/>
              </a:ext>
            </a:extLst>
          </p:cNvPr>
          <p:cNvSpPr txBox="1">
            <a:spLocks/>
          </p:cNvSpPr>
          <p:nvPr/>
        </p:nvSpPr>
        <p:spPr>
          <a:xfrm>
            <a:off x="545395" y="1521095"/>
            <a:ext cx="2880315" cy="43917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2.</a:t>
            </a:r>
            <a:r>
              <a:rPr lang="pt-BR" altLang="ko-KR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altLang="ko-KR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55E0B611-F4D1-4A23-ABA1-D49F22123473}"/>
                  </a:ext>
                </a:extLst>
              </p:cNvPr>
              <p:cNvSpPr txBox="1"/>
              <p:nvPr/>
            </p:nvSpPr>
            <p:spPr>
              <a:xfrm>
                <a:off x="1560475" y="2242014"/>
                <a:ext cx="2861809" cy="341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sSubSup>
                        <m:sSubSup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55E0B611-F4D1-4A23-ABA1-D49F22123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475" y="2242014"/>
                <a:ext cx="2861809" cy="341312"/>
              </a:xfrm>
              <a:prstGeom prst="rect">
                <a:avLst/>
              </a:prstGeom>
              <a:blipFill>
                <a:blip r:embed="rId3"/>
                <a:stretch>
                  <a:fillRect l="-1066" r="-640" b="-196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E8A5B2F9-634B-4A3F-AEE8-378B333BD073}"/>
                  </a:ext>
                </a:extLst>
              </p:cNvPr>
              <p:cNvSpPr txBox="1"/>
              <p:nvPr/>
            </p:nvSpPr>
            <p:spPr>
              <a:xfrm>
                <a:off x="926195" y="1625153"/>
                <a:ext cx="83375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𝑅𝑒𝑝𝑒𝑎𝑡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 {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E8A5B2F9-634B-4A3F-AEE8-378B333BD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195" y="1625153"/>
                <a:ext cx="833754" cy="246221"/>
              </a:xfrm>
              <a:prstGeom prst="rect">
                <a:avLst/>
              </a:prstGeom>
              <a:blipFill>
                <a:blip r:embed="rId4"/>
                <a:stretch>
                  <a:fillRect l="-7299" r="-6569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615A73AE-5E3E-42DF-B1BA-E32373C6CD3F}"/>
                  </a:ext>
                </a:extLst>
              </p:cNvPr>
              <p:cNvSpPr txBox="1"/>
              <p:nvPr/>
            </p:nvSpPr>
            <p:spPr>
              <a:xfrm>
                <a:off x="1560475" y="2674062"/>
                <a:ext cx="195681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𝑐𝑎𝑑𝑎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=0, …, 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615A73AE-5E3E-42DF-B1BA-E32373C6C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475" y="2674062"/>
                <a:ext cx="1956818" cy="246221"/>
              </a:xfrm>
              <a:prstGeom prst="rect">
                <a:avLst/>
              </a:prstGeom>
              <a:blipFill>
                <a:blip r:embed="rId5"/>
                <a:stretch>
                  <a:fillRect l="-1869" r="-312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0429E964-9F1D-4C52-BC8E-1A2D8113C473}"/>
                  </a:ext>
                </a:extLst>
              </p:cNvPr>
              <p:cNvSpPr txBox="1"/>
              <p:nvPr/>
            </p:nvSpPr>
            <p:spPr>
              <a:xfrm>
                <a:off x="942585" y="3147921"/>
                <a:ext cx="1378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0429E964-9F1D-4C52-BC8E-1A2D8113C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585" y="3147921"/>
                <a:ext cx="137858" cy="246221"/>
              </a:xfrm>
              <a:prstGeom prst="rect">
                <a:avLst/>
              </a:prstGeom>
              <a:blipFill>
                <a:blip r:embed="rId6"/>
                <a:stretch>
                  <a:fillRect l="-50000" r="-50000" b="-341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A32DAB38-4150-44B8-8798-FDDAB7A06A30}"/>
                  </a:ext>
                </a:extLst>
              </p:cNvPr>
              <p:cNvSpPr txBox="1"/>
              <p:nvPr/>
            </p:nvSpPr>
            <p:spPr>
              <a:xfrm>
                <a:off x="1182427" y="1941214"/>
                <a:ext cx="151990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=1, …, 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 {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A32DAB38-4150-44B8-8798-FDDAB7A06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427" y="1941214"/>
                <a:ext cx="1519903" cy="246221"/>
              </a:xfrm>
              <a:prstGeom prst="rect">
                <a:avLst/>
              </a:prstGeom>
              <a:blipFill>
                <a:blip r:embed="rId7"/>
                <a:stretch>
                  <a:fillRect l="-4016" r="-3614" b="-341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2CA243E0-B8CA-4363-83D5-1210A915FE2C}"/>
                  </a:ext>
                </a:extLst>
              </p:cNvPr>
              <p:cNvSpPr txBox="1"/>
              <p:nvPr/>
            </p:nvSpPr>
            <p:spPr>
              <a:xfrm>
                <a:off x="1188082" y="2890086"/>
                <a:ext cx="1378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2CA243E0-B8CA-4363-83D5-1210A915F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082" y="2890086"/>
                <a:ext cx="137858" cy="246221"/>
              </a:xfrm>
              <a:prstGeom prst="rect">
                <a:avLst/>
              </a:prstGeom>
              <a:blipFill>
                <a:blip r:embed="rId8"/>
                <a:stretch>
                  <a:fillRect l="-47826" r="-43478" b="-37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1">
            <a:extLst>
              <a:ext uri="{FF2B5EF4-FFF2-40B4-BE49-F238E27FC236}">
                <a16:creationId xmlns:a16="http://schemas.microsoft.com/office/drawing/2014/main" id="{C19223C2-9A67-4BDA-B27D-17793B2AFF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9954" y="1275807"/>
            <a:ext cx="4133178" cy="322855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2F41297-6288-4BBA-86F0-C26E43971F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8926" y="1365410"/>
            <a:ext cx="4041595" cy="31389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4360F4E6-7F85-4A6D-ADBB-BB8C272FEADE}"/>
                  </a:ext>
                </a:extLst>
              </p:cNvPr>
              <p:cNvSpPr txBox="1"/>
              <p:nvPr/>
            </p:nvSpPr>
            <p:spPr>
              <a:xfrm>
                <a:off x="2015474" y="1625153"/>
                <a:ext cx="110549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1~10 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𝑣𝑒𝑧𝑒𝑠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4360F4E6-7F85-4A6D-ADBB-BB8C272FE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474" y="1625153"/>
                <a:ext cx="1105495" cy="246221"/>
              </a:xfrm>
              <a:prstGeom prst="rect">
                <a:avLst/>
              </a:prstGeom>
              <a:blipFill>
                <a:blip r:embed="rId11"/>
                <a:stretch>
                  <a:fillRect l="-3315" r="-552" b="-7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 Placeholder 2">
                <a:extLst>
                  <a:ext uri="{FF2B5EF4-FFF2-40B4-BE49-F238E27FC236}">
                    <a16:creationId xmlns:a16="http://schemas.microsoft.com/office/drawing/2014/main" id="{8855BFF2-C8C2-4780-8E45-F125FE686F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7272" y="3651223"/>
                <a:ext cx="3962720" cy="439172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Tipicamente, o parâmetro alpha é mantido constante. Se necessário, é possível diminui-lo gradativamente buscando a convergência de </a:t>
                </a:r>
                <a14:m>
                  <m:oMath xmlns:m="http://schemas.openxmlformats.org/officeDocument/2006/math">
                    <m:r>
                      <a:rPr lang="pt-BR" sz="12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ko-KR" sz="12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22" name="Text Placeholder 2">
                <a:extLst>
                  <a:ext uri="{FF2B5EF4-FFF2-40B4-BE49-F238E27FC236}">
                    <a16:creationId xmlns:a16="http://schemas.microsoft.com/office/drawing/2014/main" id="{8855BFF2-C8C2-4780-8E45-F125FE686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72" y="3651223"/>
                <a:ext cx="3962720" cy="439172"/>
              </a:xfrm>
              <a:prstGeom prst="rect">
                <a:avLst/>
              </a:prstGeom>
              <a:blipFill>
                <a:blip r:embed="rId12"/>
                <a:stretch>
                  <a:fillRect t="-25000" b="-3194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9B7E7F62-9C5E-408A-AD81-732247A45389}"/>
                  </a:ext>
                </a:extLst>
              </p:cNvPr>
              <p:cNvSpPr txBox="1"/>
              <p:nvPr/>
            </p:nvSpPr>
            <p:spPr>
              <a:xfrm>
                <a:off x="603799" y="4257880"/>
                <a:ext cx="2532553" cy="4083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𝑐𝑜𝑛𝑡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𝑖𝑡𝑒𝑟𝑎𝑡𝑖𝑜𝑛𝑁𝑢𝑚𝑏𝑒𝑟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𝑐𝑜𝑛𝑠𝑡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9B7E7F62-9C5E-408A-AD81-732247A45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99" y="4257880"/>
                <a:ext cx="2532553" cy="408317"/>
              </a:xfrm>
              <a:prstGeom prst="rect">
                <a:avLst/>
              </a:prstGeom>
              <a:blipFill>
                <a:blip r:embed="rId13"/>
                <a:stretch>
                  <a:fillRect l="-241" r="-723" b="-134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906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0"/>
            <a:ext cx="9144148" cy="5143500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331640" y="3732917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Datasets</a:t>
            </a:r>
            <a:endParaRPr lang="ko-KR" alt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EB4C07-4661-4B1C-8585-382FBCD500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79" y="784374"/>
            <a:ext cx="2080705" cy="208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87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CB6C878-6B8C-4010-881D-CA3D3F80E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762" y="1014412"/>
            <a:ext cx="608647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652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CB6C878-6B8C-4010-881D-CA3D3F80E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762" y="1014412"/>
            <a:ext cx="6086475" cy="3114675"/>
          </a:xfrm>
          <a:prstGeom prst="rect">
            <a:avLst/>
          </a:prstGeom>
        </p:spPr>
      </p:pic>
      <p:sp>
        <p:nvSpPr>
          <p:cNvPr id="3" name="Forma em L 2">
            <a:extLst>
              <a:ext uri="{FF2B5EF4-FFF2-40B4-BE49-F238E27FC236}">
                <a16:creationId xmlns:a16="http://schemas.microsoft.com/office/drawing/2014/main" id="{962C9A16-1C0B-4259-A251-3A09C39A4460}"/>
              </a:ext>
            </a:extLst>
          </p:cNvPr>
          <p:cNvSpPr/>
          <p:nvPr/>
        </p:nvSpPr>
        <p:spPr>
          <a:xfrm rot="18708522">
            <a:off x="1538782" y="2165871"/>
            <a:ext cx="360040" cy="216024"/>
          </a:xfrm>
          <a:prstGeom prst="corner">
            <a:avLst/>
          </a:prstGeom>
          <a:solidFill>
            <a:srgbClr val="32AEB8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em L 3">
            <a:extLst>
              <a:ext uri="{FF2B5EF4-FFF2-40B4-BE49-F238E27FC236}">
                <a16:creationId xmlns:a16="http://schemas.microsoft.com/office/drawing/2014/main" id="{33C58966-77D7-4D8B-879A-5B804F360551}"/>
              </a:ext>
            </a:extLst>
          </p:cNvPr>
          <p:cNvSpPr/>
          <p:nvPr/>
        </p:nvSpPr>
        <p:spPr>
          <a:xfrm rot="18708522">
            <a:off x="1530439" y="3317998"/>
            <a:ext cx="360040" cy="216024"/>
          </a:xfrm>
          <a:prstGeom prst="corner">
            <a:avLst/>
          </a:prstGeom>
          <a:solidFill>
            <a:srgbClr val="32AEB8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38757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0"/>
            <a:ext cx="9144148" cy="5143500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331640" y="3732917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Online Learning</a:t>
            </a:r>
            <a:endParaRPr lang="ko-KR" alt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EB4C07-4661-4B1C-8585-382FBCD500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79" y="784374"/>
            <a:ext cx="2080705" cy="208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092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FF5BEC6-4205-434B-BB68-723DE7E3BC44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Motivação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F37D4D0-14BC-4AA4-B81F-2CC37F1510D1}"/>
              </a:ext>
            </a:extLst>
          </p:cNvPr>
          <p:cNvSpPr txBox="1">
            <a:spLocks/>
          </p:cNvSpPr>
          <p:nvPr/>
        </p:nvSpPr>
        <p:spPr>
          <a:xfrm>
            <a:off x="467544" y="1563638"/>
            <a:ext cx="7923652" cy="47647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*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Fluxo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contínuo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de dados;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2A0DF1E-008F-4A66-A359-1DE58C4979A0}"/>
              </a:ext>
            </a:extLst>
          </p:cNvPr>
          <p:cNvSpPr txBox="1">
            <a:spLocks/>
          </p:cNvSpPr>
          <p:nvPr/>
        </p:nvSpPr>
        <p:spPr>
          <a:xfrm>
            <a:off x="467544" y="1923678"/>
            <a:ext cx="7923652" cy="47647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*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Usuários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alimentam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dados </a:t>
            </a:r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continuamente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69DB288-A414-4333-BC6A-D32EDDE22A75}"/>
              </a:ext>
            </a:extLst>
          </p:cNvPr>
          <p:cNvSpPr txBox="1">
            <a:spLocks/>
          </p:cNvSpPr>
          <p:nvPr/>
        </p:nvSpPr>
        <p:spPr>
          <a:xfrm>
            <a:off x="468720" y="2330412"/>
            <a:ext cx="7923652" cy="47647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*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IOT, </a:t>
            </a:r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sensores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B4EF052-E63C-4184-8D60-CE98AE9F7058}"/>
              </a:ext>
            </a:extLst>
          </p:cNvPr>
          <p:cNvSpPr txBox="1">
            <a:spLocks/>
          </p:cNvSpPr>
          <p:nvPr/>
        </p:nvSpPr>
        <p:spPr>
          <a:xfrm>
            <a:off x="467544" y="2694129"/>
            <a:ext cx="7923652" cy="47647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*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Websites;</a:t>
            </a:r>
          </a:p>
        </p:txBody>
      </p:sp>
    </p:spTree>
    <p:extLst>
      <p:ext uri="{BB962C8B-B14F-4D97-AF65-F5344CB8AC3E}">
        <p14:creationId xmlns:p14="http://schemas.microsoft.com/office/powerpoint/2010/main" val="653772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Case 1 –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Despachante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Marinho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 Placeholder 2">
                <a:extLst>
                  <a:ext uri="{FF2B5EF4-FFF2-40B4-BE49-F238E27FC236}">
                    <a16:creationId xmlns:a16="http://schemas.microsoft.com/office/drawing/2014/main" id="{E04B3C03-16A4-4610-9A60-C640547CC0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9744" y="1059582"/>
                <a:ext cx="7970688" cy="1115775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Website de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despachante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marinho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oferece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serviços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para que o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usuário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ao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entrar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no site,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informe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dados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como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origem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destino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e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demais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atributos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da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encomenda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obtendo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como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output o valor para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realizar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o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serviço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  <a:p>
                <a:pPr algn="just"/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Assim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os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usuários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escolhem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em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usar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este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serviço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altLang="ko-KR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pt-BR" altLang="ko-KR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𝑦</m:t>
                    </m:r>
                    <m:r>
                      <a:rPr lang="pt-BR" altLang="ko-KR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=1)</m:t>
                    </m:r>
                  </m:oMath>
                </a14:m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ou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declinar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do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serviço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altLang="ko-KR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pt-BR" altLang="ko-KR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𝑦</m:t>
                    </m:r>
                    <m:r>
                      <a:rPr lang="pt-BR" altLang="ko-KR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=0)</m:t>
                    </m:r>
                  </m:oMath>
                </a14:m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13" name="Text Placeholder 2">
                <a:extLst>
                  <a:ext uri="{FF2B5EF4-FFF2-40B4-BE49-F238E27FC236}">
                    <a16:creationId xmlns:a16="http://schemas.microsoft.com/office/drawing/2014/main" id="{E04B3C03-16A4-4610-9A60-C640547CC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44" y="1059582"/>
                <a:ext cx="7970688" cy="1115775"/>
              </a:xfrm>
              <a:prstGeom prst="rect">
                <a:avLst/>
              </a:prstGeom>
              <a:blipFill>
                <a:blip r:embed="rId3"/>
                <a:stretch>
                  <a:fillRect l="-229" r="-1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1F163D9C-E58E-45BE-8B25-8B0AF70724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9744" y="2304329"/>
                <a:ext cx="8330728" cy="789042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Features </a:t>
                </a:r>
                <a14:m>
                  <m:oMath xmlns:m="http://schemas.openxmlformats.org/officeDocument/2006/math">
                    <m:r>
                      <a:rPr lang="pt-BR" altLang="ko-KR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</m:oMath>
                </a14:m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captam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propriedades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do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usuário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origem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/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destino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e o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preço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oferecido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 </a:t>
                </a:r>
              </a:p>
              <a:p>
                <a:pPr algn="just"/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Queremos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aprender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altLang="ko-KR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pt-BR" altLang="ko-K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pt-BR" altLang="ko-K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  <m:r>
                          <a:rPr lang="pt-BR" altLang="ko-K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=1</m:t>
                        </m:r>
                      </m:e>
                      <m:e>
                        <m:r>
                          <a:rPr lang="pt-BR" altLang="ko-K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  <m:r>
                          <a:rPr lang="pt-BR" altLang="ko-K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;</m:t>
                        </m:r>
                        <m:r>
                          <a:rPr lang="pt-BR" altLang="ko-K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</m:d>
                    <m:r>
                      <a:rPr lang="pt-BR" altLang="ko-KR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</m:oMath>
                </a14:m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i="1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Probabilidade</a:t>
                </a:r>
                <a:r>
                  <a:rPr lang="en-US" altLang="ko-KR" i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do </a:t>
                </a:r>
                <a:r>
                  <a:rPr lang="en-US" altLang="ko-KR" i="1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usuário</a:t>
                </a:r>
                <a:r>
                  <a:rPr lang="en-US" altLang="ko-KR" i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i="1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escolher</a:t>
                </a:r>
                <a:r>
                  <a:rPr lang="en-US" altLang="ko-KR" i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o </a:t>
                </a:r>
                <a:r>
                  <a:rPr lang="en-US" altLang="ko-KR" i="1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serviço</a:t>
                </a:r>
                <a:r>
                  <a:rPr lang="en-US" altLang="ko-KR" i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b="1" i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(</a:t>
                </a:r>
                <a:r>
                  <a:rPr lang="en-US" altLang="ko-KR" b="1" i="1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Regressão</a:t>
                </a:r>
                <a:r>
                  <a:rPr lang="en-US" altLang="ko-KR" b="1" i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b="1" i="1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Logística</a:t>
                </a:r>
                <a:r>
                  <a:rPr lang="en-US" altLang="ko-KR" b="1" i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)</a:t>
                </a:r>
                <a:endParaRPr lang="en-US" altLang="ko-KR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1F163D9C-E58E-45BE-8B25-8B0AF7072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44" y="2304329"/>
                <a:ext cx="8330728" cy="789042"/>
              </a:xfrm>
              <a:prstGeom prst="rect">
                <a:avLst/>
              </a:prstGeom>
              <a:blipFill>
                <a:blip r:embed="rId4"/>
                <a:stretch>
                  <a:fillRect l="-2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265E531A-398A-4DAC-A039-F3511023EBC0}"/>
                  </a:ext>
                </a:extLst>
              </p:cNvPr>
              <p:cNvSpPr txBox="1"/>
              <p:nvPr/>
            </p:nvSpPr>
            <p:spPr>
              <a:xfrm>
                <a:off x="1259632" y="4208403"/>
                <a:ext cx="2301335" cy="266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pt-BR" sz="1600" dirty="0"/>
              </a:p>
            </p:txBody>
          </p:sp>
        </mc:Choice>
        <mc:Fallback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265E531A-398A-4DAC-A039-F3511023E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4208403"/>
                <a:ext cx="2301335" cy="266035"/>
              </a:xfrm>
              <a:prstGeom prst="rect">
                <a:avLst/>
              </a:prstGeom>
              <a:blipFill>
                <a:blip r:embed="rId5"/>
                <a:stretch>
                  <a:fillRect l="-1592" r="-796" b="-272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54328AA0-8CC0-450C-8735-A50410CDB6EC}"/>
                  </a:ext>
                </a:extLst>
              </p:cNvPr>
              <p:cNvSpPr txBox="1"/>
              <p:nvPr/>
            </p:nvSpPr>
            <p:spPr>
              <a:xfrm>
                <a:off x="926195" y="3178294"/>
                <a:ext cx="161730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𝑅𝑒𝑝𝑒𝑎𝑡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𝑓𝑜𝑟𝑒𝑣𝑒𝑟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 {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54328AA0-8CC0-450C-8735-A50410CDB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195" y="3178294"/>
                <a:ext cx="1617302" cy="246221"/>
              </a:xfrm>
              <a:prstGeom prst="rect">
                <a:avLst/>
              </a:prstGeom>
              <a:blipFill>
                <a:blip r:embed="rId6"/>
                <a:stretch>
                  <a:fillRect l="-3396" r="-3396" b="-341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33652DF6-27A8-4D8F-B280-3080C9500349}"/>
                  </a:ext>
                </a:extLst>
              </p:cNvPr>
              <p:cNvSpPr txBox="1"/>
              <p:nvPr/>
            </p:nvSpPr>
            <p:spPr>
              <a:xfrm>
                <a:off x="1257011" y="3826366"/>
                <a:ext cx="262212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𝑎𝑡𝑢𝑎𝑙𝑖𝑧𝑎𝑟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𝑢𝑡𝑖𝑙𝑖𝑧𝑎𝑛𝑑𝑜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33652DF6-27A8-4D8F-B280-3080C9500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011" y="3826366"/>
                <a:ext cx="2622128" cy="246221"/>
              </a:xfrm>
              <a:prstGeom prst="rect">
                <a:avLst/>
              </a:prstGeom>
              <a:blipFill>
                <a:blip r:embed="rId7"/>
                <a:stretch>
                  <a:fillRect l="-1163" r="-2093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B358C37F-B8EA-4CFA-BD5D-8B1CDBFEB791}"/>
                  </a:ext>
                </a:extLst>
              </p:cNvPr>
              <p:cNvSpPr txBox="1"/>
              <p:nvPr/>
            </p:nvSpPr>
            <p:spPr>
              <a:xfrm>
                <a:off x="1182427" y="3494355"/>
                <a:ext cx="336335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𝐶𝑜𝑙𝑒𝑡𝑎𝑟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𝑟𝑒𝑓𝑒𝑟𝑒𝑛𝑡𝑒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𝑎𝑜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𝑢𝑠𝑢𝑎𝑟𝑖𝑜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B358C37F-B8EA-4CFA-BD5D-8B1CDBFEB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427" y="3494355"/>
                <a:ext cx="3363357" cy="246221"/>
              </a:xfrm>
              <a:prstGeom prst="rect">
                <a:avLst/>
              </a:prstGeom>
              <a:blipFill>
                <a:blip r:embed="rId8"/>
                <a:stretch>
                  <a:fillRect b="-341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902E1ED4-3C78-4FEC-BB73-DB5150E6E464}"/>
                  </a:ext>
                </a:extLst>
              </p:cNvPr>
              <p:cNvSpPr txBox="1"/>
              <p:nvPr/>
            </p:nvSpPr>
            <p:spPr>
              <a:xfrm>
                <a:off x="1188082" y="4516249"/>
                <a:ext cx="1378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902E1ED4-3C78-4FEC-BB73-DB5150E6E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082" y="4516249"/>
                <a:ext cx="137858" cy="246221"/>
              </a:xfrm>
              <a:prstGeom prst="rect">
                <a:avLst/>
              </a:prstGeom>
              <a:blipFill>
                <a:blip r:embed="rId9"/>
                <a:stretch>
                  <a:fillRect l="-47826" r="-43478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E4D93CFE-EDB0-4F4C-854F-B61DEFDCE964}"/>
                  </a:ext>
                </a:extLst>
              </p:cNvPr>
              <p:cNvSpPr txBox="1"/>
              <p:nvPr/>
            </p:nvSpPr>
            <p:spPr>
              <a:xfrm>
                <a:off x="3927007" y="4197737"/>
                <a:ext cx="114691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=0, …, 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E4D93CFE-EDB0-4F4C-854F-B61DEFDCE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007" y="4197737"/>
                <a:ext cx="1146917" cy="246221"/>
              </a:xfrm>
              <a:prstGeom prst="rect">
                <a:avLst/>
              </a:prstGeom>
              <a:blipFill>
                <a:blip r:embed="rId10"/>
                <a:stretch>
                  <a:fillRect l="-4787" r="-5851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79AFB242-C9FC-45F4-BB62-00888FF15685}"/>
              </a:ext>
            </a:extLst>
          </p:cNvPr>
          <p:cNvCxnSpPr>
            <a:cxnSpLocks/>
            <a:stCxn id="19" idx="1"/>
            <a:endCxn id="15" idx="1"/>
          </p:cNvCxnSpPr>
          <p:nvPr/>
        </p:nvCxnSpPr>
        <p:spPr>
          <a:xfrm rot="10800000">
            <a:off x="926196" y="3301406"/>
            <a:ext cx="261887" cy="1337955"/>
          </a:xfrm>
          <a:prstGeom prst="bentConnector3">
            <a:avLst>
              <a:gd name="adj1" fmla="val 18729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815A6A04-DC0C-455B-991D-9CD24321FCBF}"/>
              </a:ext>
            </a:extLst>
          </p:cNvPr>
          <p:cNvSpPr txBox="1">
            <a:spLocks/>
          </p:cNvSpPr>
          <p:nvPr/>
        </p:nvSpPr>
        <p:spPr>
          <a:xfrm>
            <a:off x="5796136" y="3147814"/>
            <a:ext cx="1760981" cy="47276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Fluxo Contínuo</a:t>
            </a:r>
            <a:endParaRPr lang="en-US" altLang="ko-KR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D434605-131F-4019-8ACF-168D17D10725}"/>
              </a:ext>
            </a:extLst>
          </p:cNvPr>
          <p:cNvSpPr txBox="1">
            <a:spLocks/>
          </p:cNvSpPr>
          <p:nvPr/>
        </p:nvSpPr>
        <p:spPr>
          <a:xfrm>
            <a:off x="5796136" y="3535671"/>
            <a:ext cx="2219633" cy="47276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Modelo Adaptativo</a:t>
            </a:r>
            <a:endParaRPr lang="en-US" altLang="ko-KR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47A2481-A2B2-4C91-86E8-4244C3A563FC}"/>
              </a:ext>
            </a:extLst>
          </p:cNvPr>
          <p:cNvSpPr txBox="1">
            <a:spLocks/>
          </p:cNvSpPr>
          <p:nvPr/>
        </p:nvSpPr>
        <p:spPr>
          <a:xfrm>
            <a:off x="5796136" y="3958644"/>
            <a:ext cx="2219633" cy="47276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Dados Ilimitados</a:t>
            </a:r>
            <a:endParaRPr lang="en-US" altLang="ko-KR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EC41B9D-9FA5-4065-B4EC-172CC796A112}"/>
              </a:ext>
            </a:extLst>
          </p:cNvPr>
          <p:cNvSpPr txBox="1">
            <a:spLocks/>
          </p:cNvSpPr>
          <p:nvPr/>
        </p:nvSpPr>
        <p:spPr>
          <a:xfrm>
            <a:off x="5796136" y="4346501"/>
            <a:ext cx="2219633" cy="47276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b="1" dirty="0" err="1">
                <a:latin typeface="Segoe UI" panose="020B0502040204020203" pitchFamily="34" charset="0"/>
                <a:cs typeface="Segoe UI" panose="020B0502040204020203" pitchFamily="34" charset="0"/>
              </a:rPr>
              <a:t>Dataset</a:t>
            </a:r>
            <a:r>
              <a:rPr lang="pt-BR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 não-fixo</a:t>
            </a:r>
            <a:endParaRPr lang="en-US" altLang="ko-KR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Chave Direita 25">
            <a:extLst>
              <a:ext uri="{FF2B5EF4-FFF2-40B4-BE49-F238E27FC236}">
                <a16:creationId xmlns:a16="http://schemas.microsoft.com/office/drawing/2014/main" id="{0FBB23D6-2BDE-4EA5-BAC2-99B50424072A}"/>
              </a:ext>
            </a:extLst>
          </p:cNvPr>
          <p:cNvSpPr/>
          <p:nvPr/>
        </p:nvSpPr>
        <p:spPr>
          <a:xfrm>
            <a:off x="5178077" y="3179880"/>
            <a:ext cx="261887" cy="1639389"/>
          </a:xfrm>
          <a:prstGeom prst="rightBrace">
            <a:avLst>
              <a:gd name="adj1" fmla="val 8333"/>
              <a:gd name="adj2" fmla="val 48589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6855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6" grpId="0"/>
      <p:bldP spid="18" grpId="0"/>
      <p:bldP spid="19" grpId="0"/>
      <p:bldP spid="20" grpId="0"/>
      <p:bldP spid="22" grpId="0"/>
      <p:bldP spid="23" grpId="0"/>
      <p:bldP spid="24" grpId="0"/>
      <p:bldP spid="25" grpId="0"/>
      <p:bldP spid="2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Case 2 –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Produtos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Website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 Placeholder 2">
                <a:extLst>
                  <a:ext uri="{FF2B5EF4-FFF2-40B4-BE49-F238E27FC236}">
                    <a16:creationId xmlns:a16="http://schemas.microsoft.com/office/drawing/2014/main" id="{E04B3C03-16A4-4610-9A60-C640547CC0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9744" y="1235311"/>
                <a:ext cx="7970688" cy="1224136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Usuário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busca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por </a:t>
                </a:r>
                <a:r>
                  <a:rPr lang="en-US" altLang="ko-KR" i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“</a:t>
                </a:r>
                <a:r>
                  <a:rPr lang="en-US" altLang="ko-KR" i="1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Celular</a:t>
                </a:r>
                <a:r>
                  <a:rPr lang="en-US" altLang="ko-KR" i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Android 1080p </a:t>
                </a:r>
                <a:r>
                  <a:rPr lang="en-US" altLang="ko-KR" i="1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câmera</a:t>
                </a:r>
                <a:r>
                  <a:rPr lang="en-US" altLang="ko-KR" i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” 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e,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possuindo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100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celulares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na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loja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o website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retorna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10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resultados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possíveis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  <a:p>
                <a:pPr algn="just"/>
                <a:endParaRPr lang="en-US" altLang="ko-KR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pt-BR" altLang="ko-KR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pt-BR" altLang="ko-KR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features do cellular,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quantas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palavras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foram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utilizadas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na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pesquisa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do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nome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do cellular,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quantas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palavras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foram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utilizadas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na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pesquisa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da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descrição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do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celular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etc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…</a:t>
                </a:r>
              </a:p>
            </p:txBody>
          </p:sp>
        </mc:Choice>
        <mc:Fallback>
          <p:sp>
            <p:nvSpPr>
              <p:cNvPr id="13" name="Text Placeholder 2">
                <a:extLst>
                  <a:ext uri="{FF2B5EF4-FFF2-40B4-BE49-F238E27FC236}">
                    <a16:creationId xmlns:a16="http://schemas.microsoft.com/office/drawing/2014/main" id="{E04B3C03-16A4-4610-9A60-C640547CC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44" y="1235311"/>
                <a:ext cx="7970688" cy="1224136"/>
              </a:xfrm>
              <a:prstGeom prst="rect">
                <a:avLst/>
              </a:prstGeom>
              <a:blipFill>
                <a:blip r:embed="rId3"/>
                <a:stretch>
                  <a:fillRect l="-229" t="-2500" r="-153" b="-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1F163D9C-E58E-45BE-8B25-8B0AF70724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9744" y="2531881"/>
                <a:ext cx="8330728" cy="472769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14:m>
                  <m:oMath xmlns:m="http://schemas.openxmlformats.org/officeDocument/2006/math">
                    <m:r>
                      <a:rPr lang="pt-BR" altLang="ko-KR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𝑦</m:t>
                    </m:r>
                    <m:r>
                      <a:rPr lang="pt-BR" altLang="ko-KR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pt-BR" altLang="ko-KR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1</m:t>
                    </m:r>
                  </m:oMath>
                </a14:m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usuário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clica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no link. </a:t>
                </a:r>
                <a14:m>
                  <m:oMath xmlns:m="http://schemas.openxmlformats.org/officeDocument/2006/math">
                    <m:r>
                      <a:rPr lang="pt-BR" altLang="ko-KR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𝑦</m:t>
                    </m:r>
                    <m:r>
                      <a:rPr lang="pt-BR" altLang="ko-KR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pt-BR" altLang="ko-KR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usuário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b="1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não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clica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no link. </a:t>
                </a:r>
              </a:p>
            </p:txBody>
          </p:sp>
        </mc:Choice>
        <mc:Fallback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1F163D9C-E58E-45BE-8B25-8B0AF7072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44" y="2531881"/>
                <a:ext cx="8330728" cy="4727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C4ECF75E-48BA-429C-90D1-3A0ECFFA97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9744" y="2963503"/>
                <a:ext cx="6386512" cy="472769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Objetivo: </a:t>
                </a:r>
                <a:r>
                  <a:rPr lang="en-US" altLang="ko-KR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aprender</a:t>
                </a:r>
                <a:r>
                  <a:rPr lang="en-US" altLang="ko-K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altLang="ko-KR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r>
                      <a:rPr lang="pt-BR" altLang="ko-KR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pt-BR" altLang="ko-KR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𝑦</m:t>
                    </m:r>
                    <m:r>
                      <a:rPr lang="pt-BR" altLang="ko-KR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=1|</m:t>
                    </m:r>
                    <m:r>
                      <a:rPr lang="pt-BR" altLang="ko-KR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pt-BR" altLang="ko-KR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;</m:t>
                    </m:r>
                    <m:r>
                      <a:rPr lang="pt-BR" altLang="ko-KR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𝜃</m:t>
                    </m:r>
                    <m:r>
                      <a:rPr lang="pt-BR" altLang="ko-KR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altLang="ko-KR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C4ECF75E-48BA-429C-90D1-3A0ECFFA9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44" y="2963503"/>
                <a:ext cx="6386512" cy="472769"/>
              </a:xfrm>
              <a:prstGeom prst="rect">
                <a:avLst/>
              </a:prstGeom>
              <a:blipFill>
                <a:blip r:embed="rId5"/>
                <a:stretch>
                  <a:fillRect l="-2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A44F72AF-DEE0-44F6-B32B-7C05196B79CB}"/>
              </a:ext>
            </a:extLst>
          </p:cNvPr>
          <p:cNvSpPr txBox="1">
            <a:spLocks/>
          </p:cNvSpPr>
          <p:nvPr/>
        </p:nvSpPr>
        <p:spPr>
          <a:xfrm>
            <a:off x="489744" y="3395125"/>
            <a:ext cx="6386512" cy="47276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Apresentar celular com maiores chances de agradar ao usuário!</a:t>
            </a:r>
            <a:endParaRPr lang="en-US" altLang="ko-K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3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2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68FD3CC-510D-4D11-A270-93877470A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987" y="1490662"/>
            <a:ext cx="553402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08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0C41933-D022-427A-8B57-0B11C720E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512" y="490537"/>
            <a:ext cx="551497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674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0"/>
            <a:ext cx="9144148" cy="5143500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331640" y="3732917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 Reduce e </a:t>
            </a:r>
            <a:r>
              <a:rPr lang="en-US" altLang="ko-KR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Paralelismo</a:t>
            </a:r>
            <a:endParaRPr lang="ko-KR" alt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EB4C07-4661-4B1C-8585-382FBCD500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79" y="784374"/>
            <a:ext cx="2080705" cy="208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993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Motivação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04B3C03-16A4-4610-9A60-C640547CC0A9}"/>
              </a:ext>
            </a:extLst>
          </p:cNvPr>
          <p:cNvSpPr txBox="1">
            <a:spLocks/>
          </p:cNvSpPr>
          <p:nvPr/>
        </p:nvSpPr>
        <p:spPr>
          <a:xfrm>
            <a:off x="489744" y="1235311"/>
            <a:ext cx="7970688" cy="61635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Alguns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modelos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possuem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uma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grande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quantidade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de dados, </a:t>
            </a:r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dificultando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sua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execução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uma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única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máquina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6F8FE5B-CBB4-4510-B810-D6356C09A4FB}"/>
              </a:ext>
            </a:extLst>
          </p:cNvPr>
          <p:cNvSpPr txBox="1">
            <a:spLocks/>
          </p:cNvSpPr>
          <p:nvPr/>
        </p:nvSpPr>
        <p:spPr>
          <a:xfrm>
            <a:off x="489744" y="3600009"/>
            <a:ext cx="7970688" cy="61635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Map Reduce</a:t>
            </a:r>
            <a:endParaRPr lang="en-US" altLang="ko-K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Auxilia no </a:t>
            </a:r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procedimento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de “</a:t>
            </a:r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separação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” do </a:t>
            </a:r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algoritmo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e </a:t>
            </a:r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execução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máquinas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diferentes</a:t>
            </a:r>
            <a:endParaRPr lang="en-US" altLang="ko-K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Resultado de imagem para hadoop">
            <a:extLst>
              <a:ext uri="{FF2B5EF4-FFF2-40B4-BE49-F238E27FC236}">
                <a16:creationId xmlns:a16="http://schemas.microsoft.com/office/drawing/2014/main" id="{657388DE-C398-4A8C-B905-0577C92BD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851670"/>
            <a:ext cx="3721596" cy="180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821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Importância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dos Dados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AABDCDD-9689-4F35-99B1-FE5422E8CBA9}"/>
              </a:ext>
            </a:extLst>
          </p:cNvPr>
          <p:cNvSpPr txBox="1">
            <a:spLocks/>
          </p:cNvSpPr>
          <p:nvPr/>
        </p:nvSpPr>
        <p:spPr>
          <a:xfrm>
            <a:off x="467544" y="1203598"/>
            <a:ext cx="4392488" cy="136815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Discussão</a:t>
            </a:r>
          </a:p>
          <a:p>
            <a:pPr algn="just"/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Já vimos anteriormente que a quantidade de dados influencia diretamente na performance dos nossos modelos.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Os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dados </a:t>
            </a:r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são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a base de </a:t>
            </a:r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qualquer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problema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que </a:t>
            </a:r>
            <a:r>
              <a:rPr lang="en-US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envolva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Machine Learning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03008F3-EBC5-4622-9284-BB61A85E7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1249285"/>
            <a:ext cx="3578853" cy="3482705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FED48D7-5F74-4EB7-A134-95C6D5498147}"/>
              </a:ext>
            </a:extLst>
          </p:cNvPr>
          <p:cNvSpPr txBox="1">
            <a:spLocks/>
          </p:cNvSpPr>
          <p:nvPr/>
        </p:nvSpPr>
        <p:spPr>
          <a:xfrm>
            <a:off x="446005" y="2571750"/>
            <a:ext cx="4342019" cy="93610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Exemplo</a:t>
            </a:r>
          </a:p>
          <a:p>
            <a:pPr algn="just"/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Classificação de duas palavras “confusas”</a:t>
            </a:r>
          </a:p>
          <a:p>
            <a:pPr algn="just"/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{</a:t>
            </a:r>
            <a:r>
              <a:rPr lang="pt-BR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pt-BR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two</a:t>
            </a:r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, too}, {</a:t>
            </a:r>
            <a:r>
              <a:rPr lang="pt-BR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then</a:t>
            </a:r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pt-BR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than</a:t>
            </a:r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}, etc...</a:t>
            </a:r>
            <a:endParaRPr lang="en-US" altLang="ko-K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2E8E106-9B3B-4E7B-9E34-5D6EA080BEBD}"/>
              </a:ext>
            </a:extLst>
          </p:cNvPr>
          <p:cNvSpPr txBox="1">
            <a:spLocks/>
          </p:cNvSpPr>
          <p:nvPr/>
        </p:nvSpPr>
        <p:spPr>
          <a:xfrm>
            <a:off x="462174" y="3471850"/>
            <a:ext cx="4342019" cy="93610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For </a:t>
            </a:r>
            <a:r>
              <a:rPr lang="pt-BR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breakfast</a:t>
            </a:r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I ate ______ </a:t>
            </a:r>
            <a:r>
              <a:rPr lang="pt-BR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eggs</a:t>
            </a:r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.”</a:t>
            </a:r>
            <a:endParaRPr lang="en-US" altLang="ko-K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74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Ideia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CB6A5B6-D281-4F8A-AE5F-6563B4ED48DC}"/>
              </a:ext>
            </a:extLst>
          </p:cNvPr>
          <p:cNvSpPr txBox="1">
            <a:spLocks/>
          </p:cNvSpPr>
          <p:nvPr/>
        </p:nvSpPr>
        <p:spPr>
          <a:xfrm>
            <a:off x="467544" y="915566"/>
            <a:ext cx="3938240" cy="4603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Batch </a:t>
            </a:r>
            <a:r>
              <a:rPr lang="pt-BR" altLang="ko-KR" b="1" dirty="0" err="1">
                <a:latin typeface="Segoe UI" panose="020B0502040204020203" pitchFamily="34" charset="0"/>
                <a:cs typeface="Segoe UI" panose="020B0502040204020203" pitchFamily="34" charset="0"/>
              </a:rPr>
              <a:t>Gradient</a:t>
            </a:r>
            <a:r>
              <a:rPr lang="pt-BR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altLang="ko-KR" b="1" dirty="0" err="1">
                <a:latin typeface="Segoe UI" panose="020B0502040204020203" pitchFamily="34" charset="0"/>
                <a:cs typeface="Segoe UI" panose="020B0502040204020203" pitchFamily="34" charset="0"/>
              </a:rPr>
              <a:t>Descent</a:t>
            </a:r>
            <a:r>
              <a:rPr lang="pt-BR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en-US" altLang="ko-KR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86A12A58-7C0D-4ECE-A3A4-D4324051939E}"/>
                  </a:ext>
                </a:extLst>
              </p:cNvPr>
              <p:cNvSpPr txBox="1"/>
              <p:nvPr/>
            </p:nvSpPr>
            <p:spPr>
              <a:xfrm>
                <a:off x="2856097" y="816093"/>
                <a:ext cx="3099374" cy="6056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400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400</m:t>
                          </m:r>
                        </m:sup>
                        <m:e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86A12A58-7C0D-4ECE-A3A4-D43240519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6097" y="816093"/>
                <a:ext cx="3099374" cy="605679"/>
              </a:xfrm>
              <a:prstGeom prst="rect">
                <a:avLst/>
              </a:prstGeom>
              <a:blipFill>
                <a:blip r:embed="rId3"/>
                <a:stretch>
                  <a:fillRect b="-10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BD842179-406A-408F-A35C-AB85A2EC2F62}"/>
                  </a:ext>
                </a:extLst>
              </p:cNvPr>
              <p:cNvSpPr/>
              <p:nvPr/>
            </p:nvSpPr>
            <p:spPr>
              <a:xfrm>
                <a:off x="5508104" y="422573"/>
                <a:ext cx="334328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=400.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000.000 (400 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𝑎𝑝𝑒𝑛𝑎𝑠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𝑓𝑎𝑐𝑖𝑙𝑖𝑡𝑎𝑟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BD842179-406A-408F-A35C-AB85A2EC2F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422573"/>
                <a:ext cx="3343288" cy="276999"/>
              </a:xfrm>
              <a:prstGeom prst="rect">
                <a:avLst/>
              </a:prstGeom>
              <a:blipFill>
                <a:blip r:embed="rId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 Placeholder 2">
                <a:extLst>
                  <a:ext uri="{FF2B5EF4-FFF2-40B4-BE49-F238E27FC236}">
                    <a16:creationId xmlns:a16="http://schemas.microsoft.com/office/drawing/2014/main" id="{9582C966-57BF-4411-90A0-4D60DE9413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17936" y="1491630"/>
                <a:ext cx="3938240" cy="460332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05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Máquina 1: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0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05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10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BR" sz="10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105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105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pt-BR" sz="105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pt-BR" sz="10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05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pt-BR" sz="105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pt-BR" sz="1050" b="0" i="1" smtClean="0">
                        <a:latin typeface="Cambria Math" panose="02040503050406030204" pitchFamily="18" charset="0"/>
                      </a:rPr>
                      <m:t>), …, (</m:t>
                    </m:r>
                    <m:sSup>
                      <m:sSupPr>
                        <m:ctrlPr>
                          <a:rPr lang="pt-BR" sz="10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05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pt-BR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050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</m:e>
                        </m:d>
                      </m:sup>
                    </m:sSup>
                    <m:r>
                      <a:rPr lang="pt-BR" sz="105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pt-BR" sz="10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05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pt-BR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050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</m:e>
                        </m:d>
                      </m:sup>
                    </m:sSup>
                    <m:r>
                      <a:rPr lang="pt-BR" sz="105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altLang="ko-KR" sz="105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en-US" altLang="ko-KR" sz="105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3" name="Text Placeholder 2">
                <a:extLst>
                  <a:ext uri="{FF2B5EF4-FFF2-40B4-BE49-F238E27FC236}">
                    <a16:creationId xmlns:a16="http://schemas.microsoft.com/office/drawing/2014/main" id="{9582C966-57BF-4411-90A0-4D60DE941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936" y="1491630"/>
                <a:ext cx="3938240" cy="460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6E6BFD8A-CF37-4687-A22A-284294449A66}"/>
                  </a:ext>
                </a:extLst>
              </p:cNvPr>
              <p:cNvSpPr txBox="1"/>
              <p:nvPr/>
            </p:nvSpPr>
            <p:spPr>
              <a:xfrm>
                <a:off x="2794000" y="1874436"/>
                <a:ext cx="1935594" cy="4326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000" b="0" i="1" smtClean="0">
                              <a:latin typeface="Cambria Math" panose="02040503050406030204" pitchFamily="18" charset="0"/>
                            </a:rPr>
                            <m:t>𝑡𝑒𝑚𝑝</m:t>
                          </m:r>
                        </m:e>
                        <m:sub>
                          <m:r>
                            <a:rPr lang="pt-BR" sz="1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pt-BR" sz="10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pt-BR" sz="1000" b="0" i="1" smtClean="0">
                          <a:latin typeface="Cambria Math" panose="02040503050406030204" pitchFamily="18" charset="0"/>
                        </a:rPr>
                        <m:t>≔</m:t>
                      </m:r>
                      <m:nary>
                        <m:naryPr>
                          <m:chr m:val="∑"/>
                          <m:ctrlPr>
                            <a:rPr lang="pt-BR" sz="1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0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sup>
                        <m:e>
                          <m:d>
                            <m:dPr>
                              <m:ctrlPr>
                                <a:rPr lang="pt-BR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1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pt-BR" sz="1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1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1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pt-BR" sz="1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pt-BR" sz="1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1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10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pt-BR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sz="1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1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pt-BR" sz="1000" dirty="0"/>
              </a:p>
            </p:txBody>
          </p:sp>
        </mc:Choice>
        <mc:Fallback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6E6BFD8A-CF37-4687-A22A-284294449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000" y="1874436"/>
                <a:ext cx="1935594" cy="432619"/>
              </a:xfrm>
              <a:prstGeom prst="rect">
                <a:avLst/>
              </a:prstGeom>
              <a:blipFill>
                <a:blip r:embed="rId6"/>
                <a:stretch>
                  <a:fillRect l="-1572" t="-115493" r="-629" b="-1802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 Placeholder 2">
                <a:extLst>
                  <a:ext uri="{FF2B5EF4-FFF2-40B4-BE49-F238E27FC236}">
                    <a16:creationId xmlns:a16="http://schemas.microsoft.com/office/drawing/2014/main" id="{709BAE13-6AC9-4A6B-AC20-8D34AAA17A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16428" y="2293325"/>
                <a:ext cx="3938240" cy="460332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05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Máquina 2: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0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05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10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BR" sz="10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1050" b="0" i="1" smtClean="0">
                            <a:latin typeface="Cambria Math" panose="02040503050406030204" pitchFamily="18" charset="0"/>
                          </a:rPr>
                          <m:t>101</m:t>
                        </m:r>
                        <m:r>
                          <a:rPr lang="pt-BR" sz="105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pt-BR" sz="105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pt-BR" sz="10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05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pt-BR" sz="1050" b="0" i="1" smtClean="0">
                            <a:latin typeface="Cambria Math" panose="02040503050406030204" pitchFamily="18" charset="0"/>
                          </a:rPr>
                          <m:t>(101)</m:t>
                        </m:r>
                      </m:sup>
                    </m:sSup>
                    <m:r>
                      <a:rPr lang="pt-BR" sz="1050" b="0" i="1" smtClean="0">
                        <a:latin typeface="Cambria Math" panose="02040503050406030204" pitchFamily="18" charset="0"/>
                      </a:rPr>
                      <m:t>), …, (</m:t>
                    </m:r>
                    <m:sSup>
                      <m:sSupPr>
                        <m:ctrlPr>
                          <a:rPr lang="pt-BR" sz="10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05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pt-BR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05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pt-BR" sz="1050" b="0" i="1" smtClean="0">
                                <a:latin typeface="Cambria Math" panose="02040503050406030204" pitchFamily="18" charset="0"/>
                              </a:rPr>
                              <m:t>00</m:t>
                            </m:r>
                          </m:e>
                        </m:d>
                      </m:sup>
                    </m:sSup>
                    <m:r>
                      <a:rPr lang="pt-BR" sz="105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pt-BR" sz="10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05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pt-BR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05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pt-BR" sz="1050" b="0" i="1" smtClean="0">
                                <a:latin typeface="Cambria Math" panose="02040503050406030204" pitchFamily="18" charset="0"/>
                              </a:rPr>
                              <m:t>00</m:t>
                            </m:r>
                          </m:e>
                        </m:d>
                      </m:sup>
                    </m:sSup>
                    <m:r>
                      <a:rPr lang="pt-BR" sz="105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altLang="ko-KR" sz="105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en-US" altLang="ko-KR" sz="105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5" name="Text Placeholder 2">
                <a:extLst>
                  <a:ext uri="{FF2B5EF4-FFF2-40B4-BE49-F238E27FC236}">
                    <a16:creationId xmlns:a16="http://schemas.microsoft.com/office/drawing/2014/main" id="{709BAE13-6AC9-4A6B-AC20-8D34AAA17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428" y="2293325"/>
                <a:ext cx="3938240" cy="460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0118A52-BD75-45C3-8D04-17AA0A1836E0}"/>
                  </a:ext>
                </a:extLst>
              </p:cNvPr>
              <p:cNvSpPr txBox="1"/>
              <p:nvPr/>
            </p:nvSpPr>
            <p:spPr>
              <a:xfrm>
                <a:off x="2792492" y="2681649"/>
                <a:ext cx="2031710" cy="432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000" b="0" i="1" smtClean="0">
                              <a:latin typeface="Cambria Math" panose="02040503050406030204" pitchFamily="18" charset="0"/>
                            </a:rPr>
                            <m:t>𝑡𝑒𝑚𝑝</m:t>
                          </m:r>
                        </m:e>
                        <m:sub>
                          <m:r>
                            <a:rPr lang="pt-BR" sz="1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pt-BR" sz="10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sz="1000" b="0" i="1" smtClean="0">
                          <a:latin typeface="Cambria Math" panose="02040503050406030204" pitchFamily="18" charset="0"/>
                        </a:rPr>
                        <m:t>≔</m:t>
                      </m:r>
                      <m:nary>
                        <m:naryPr>
                          <m:chr m:val="∑"/>
                          <m:ctrlPr>
                            <a:rPr lang="pt-BR" sz="1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pt-BR" sz="1000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  <m:sup>
                          <m:r>
                            <a:rPr lang="pt-BR" sz="1000" b="0" i="1" smtClean="0">
                              <a:latin typeface="Cambria Math" panose="02040503050406030204" pitchFamily="18" charset="0"/>
                            </a:rPr>
                            <m:t>200</m:t>
                          </m:r>
                        </m:sup>
                        <m:e>
                          <m:d>
                            <m:dPr>
                              <m:ctrlPr>
                                <a:rPr lang="pt-BR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1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pt-BR" sz="1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1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1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pt-BR" sz="1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pt-BR" sz="1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1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10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pt-BR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sz="1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1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pt-BR" sz="1000" dirty="0"/>
              </a:p>
            </p:txBody>
          </p:sp>
        </mc:Choice>
        <mc:Fallback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0118A52-BD75-45C3-8D04-17AA0A183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492" y="2681649"/>
                <a:ext cx="2031710" cy="432747"/>
              </a:xfrm>
              <a:prstGeom prst="rect">
                <a:avLst/>
              </a:prstGeom>
              <a:blipFill>
                <a:blip r:embed="rId8"/>
                <a:stretch>
                  <a:fillRect l="-1502" t="-116901" r="-901" b="-1788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538956AB-FFAD-4A90-A93B-4FD706A789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17584" y="3113697"/>
                <a:ext cx="3938240" cy="460332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05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Máquina 3: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0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05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10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BR" sz="10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1050" b="0" i="1" smtClean="0">
                            <a:latin typeface="Cambria Math" panose="02040503050406030204" pitchFamily="18" charset="0"/>
                          </a:rPr>
                          <m:t>201</m:t>
                        </m:r>
                        <m:r>
                          <a:rPr lang="pt-BR" sz="105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pt-BR" sz="105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pt-BR" sz="10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05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pt-BR" sz="1050" b="0" i="1" smtClean="0">
                            <a:latin typeface="Cambria Math" panose="02040503050406030204" pitchFamily="18" charset="0"/>
                          </a:rPr>
                          <m:t>(201)</m:t>
                        </m:r>
                      </m:sup>
                    </m:sSup>
                    <m:r>
                      <a:rPr lang="pt-BR" sz="1050" b="0" i="1" smtClean="0">
                        <a:latin typeface="Cambria Math" panose="02040503050406030204" pitchFamily="18" charset="0"/>
                      </a:rPr>
                      <m:t>), …, (</m:t>
                    </m:r>
                    <m:sSup>
                      <m:sSupPr>
                        <m:ctrlPr>
                          <a:rPr lang="pt-BR" sz="10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05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pt-BR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05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pt-BR" sz="1050" b="0" i="1" smtClean="0">
                                <a:latin typeface="Cambria Math" panose="02040503050406030204" pitchFamily="18" charset="0"/>
                              </a:rPr>
                              <m:t>00</m:t>
                            </m:r>
                          </m:e>
                        </m:d>
                      </m:sup>
                    </m:sSup>
                    <m:r>
                      <a:rPr lang="pt-BR" sz="105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pt-BR" sz="10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05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pt-BR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05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pt-BR" sz="1050" b="0" i="1" smtClean="0">
                                <a:latin typeface="Cambria Math" panose="02040503050406030204" pitchFamily="18" charset="0"/>
                              </a:rPr>
                              <m:t>00</m:t>
                            </m:r>
                          </m:e>
                        </m:d>
                      </m:sup>
                    </m:sSup>
                    <m:r>
                      <a:rPr lang="pt-BR" sz="105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altLang="ko-KR" sz="105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en-US" altLang="ko-KR" sz="105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538956AB-FFAD-4A90-A93B-4FD706A78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584" y="3113697"/>
                <a:ext cx="3938240" cy="460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07B4F44E-F2B9-41A0-9F34-86678F9108E5}"/>
                  </a:ext>
                </a:extLst>
              </p:cNvPr>
              <p:cNvSpPr txBox="1"/>
              <p:nvPr/>
            </p:nvSpPr>
            <p:spPr>
              <a:xfrm>
                <a:off x="2793648" y="3473737"/>
                <a:ext cx="2031710" cy="432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000" b="0" i="1" smtClean="0">
                              <a:latin typeface="Cambria Math" panose="02040503050406030204" pitchFamily="18" charset="0"/>
                            </a:rPr>
                            <m:t>𝑡𝑒𝑚𝑝</m:t>
                          </m:r>
                        </m:e>
                        <m:sub>
                          <m:r>
                            <a:rPr lang="pt-BR" sz="1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pt-BR" sz="1000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  <m:r>
                        <a:rPr lang="pt-BR" sz="1000" b="0" i="1" smtClean="0">
                          <a:latin typeface="Cambria Math" panose="02040503050406030204" pitchFamily="18" charset="0"/>
                        </a:rPr>
                        <m:t>≔</m:t>
                      </m:r>
                      <m:nary>
                        <m:naryPr>
                          <m:chr m:val="∑"/>
                          <m:ctrlPr>
                            <a:rPr lang="pt-BR" sz="1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10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  <m:r>
                            <a:rPr lang="pt-BR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1000" b="0" i="1" smtClean="0">
                              <a:latin typeface="Cambria Math" panose="02040503050406030204" pitchFamily="18" charset="0"/>
                            </a:rPr>
                            <m:t>300</m:t>
                          </m:r>
                        </m:sup>
                        <m:e>
                          <m:d>
                            <m:dPr>
                              <m:ctrlPr>
                                <a:rPr lang="pt-BR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1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pt-BR" sz="1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1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1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pt-BR" sz="1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pt-BR" sz="1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1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10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pt-BR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sz="1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1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pt-BR" sz="1000" dirty="0"/>
              </a:p>
            </p:txBody>
          </p:sp>
        </mc:Choice>
        <mc:Fallback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07B4F44E-F2B9-41A0-9F34-86678F910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648" y="3473737"/>
                <a:ext cx="2031710" cy="432747"/>
              </a:xfrm>
              <a:prstGeom prst="rect">
                <a:avLst/>
              </a:prstGeom>
              <a:blipFill>
                <a:blip r:embed="rId10"/>
                <a:stretch>
                  <a:fillRect l="-1497" t="-116901" r="-599" b="-1788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 Placeholder 2">
                <a:extLst>
                  <a:ext uri="{FF2B5EF4-FFF2-40B4-BE49-F238E27FC236}">
                    <a16:creationId xmlns:a16="http://schemas.microsoft.com/office/drawing/2014/main" id="{69242A95-96A9-4C10-8E5E-BF61775DC3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16428" y="3939203"/>
                <a:ext cx="3938240" cy="460332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altLang="ko-KR" sz="105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Máquina 4: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0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05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10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BR" sz="10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1050" b="0" i="1" smtClean="0">
                            <a:latin typeface="Cambria Math" panose="02040503050406030204" pitchFamily="18" charset="0"/>
                          </a:rPr>
                          <m:t>301</m:t>
                        </m:r>
                        <m:r>
                          <a:rPr lang="pt-BR" sz="105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pt-BR" sz="105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pt-BR" sz="10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05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pt-BR" sz="1050" b="0" i="1" smtClean="0">
                            <a:latin typeface="Cambria Math" panose="02040503050406030204" pitchFamily="18" charset="0"/>
                          </a:rPr>
                          <m:t>(301)</m:t>
                        </m:r>
                      </m:sup>
                    </m:sSup>
                    <m:r>
                      <a:rPr lang="pt-BR" sz="1050" b="0" i="1" smtClean="0">
                        <a:latin typeface="Cambria Math" panose="02040503050406030204" pitchFamily="18" charset="0"/>
                      </a:rPr>
                      <m:t>), …, (</m:t>
                    </m:r>
                    <m:sSup>
                      <m:sSupPr>
                        <m:ctrlPr>
                          <a:rPr lang="pt-BR" sz="10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05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pt-BR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05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pt-BR" sz="1050" b="0" i="1" smtClean="0">
                                <a:latin typeface="Cambria Math" panose="02040503050406030204" pitchFamily="18" charset="0"/>
                              </a:rPr>
                              <m:t>00</m:t>
                            </m:r>
                          </m:e>
                        </m:d>
                      </m:sup>
                    </m:sSup>
                    <m:r>
                      <a:rPr lang="pt-BR" sz="105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pt-BR" sz="10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05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pt-BR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05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pt-BR" sz="1050" b="0" i="1" smtClean="0">
                                <a:latin typeface="Cambria Math" panose="02040503050406030204" pitchFamily="18" charset="0"/>
                              </a:rPr>
                              <m:t>00</m:t>
                            </m:r>
                          </m:e>
                        </m:d>
                      </m:sup>
                    </m:sSup>
                    <m:r>
                      <a:rPr lang="pt-BR" sz="105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altLang="ko-KR" sz="105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en-US" altLang="ko-KR" sz="105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23" name="Text Placeholder 2">
                <a:extLst>
                  <a:ext uri="{FF2B5EF4-FFF2-40B4-BE49-F238E27FC236}">
                    <a16:creationId xmlns:a16="http://schemas.microsoft.com/office/drawing/2014/main" id="{69242A95-96A9-4C10-8E5E-BF61775DC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428" y="3939203"/>
                <a:ext cx="3938240" cy="460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5E0A18C3-C6F6-45C0-8A32-1AC98C84C75A}"/>
                  </a:ext>
                </a:extLst>
              </p:cNvPr>
              <p:cNvSpPr txBox="1"/>
              <p:nvPr/>
            </p:nvSpPr>
            <p:spPr>
              <a:xfrm>
                <a:off x="2792492" y="4299243"/>
                <a:ext cx="2031710" cy="432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000" b="0" i="1" smtClean="0">
                              <a:latin typeface="Cambria Math" panose="02040503050406030204" pitchFamily="18" charset="0"/>
                            </a:rPr>
                            <m:t>𝑡𝑒𝑚𝑝</m:t>
                          </m:r>
                        </m:e>
                        <m:sub>
                          <m:r>
                            <a:rPr lang="pt-BR" sz="1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pt-BR" sz="1000" b="0" i="1" smtClean="0">
                              <a:latin typeface="Cambria Math" panose="02040503050406030204" pitchFamily="18" charset="0"/>
                            </a:rPr>
                            <m:t>(4)</m:t>
                          </m:r>
                        </m:sup>
                      </m:sSubSup>
                      <m:r>
                        <a:rPr lang="pt-BR" sz="1000" b="0" i="1" smtClean="0">
                          <a:latin typeface="Cambria Math" panose="02040503050406030204" pitchFamily="18" charset="0"/>
                        </a:rPr>
                        <m:t>≔</m:t>
                      </m:r>
                      <m:nary>
                        <m:naryPr>
                          <m:chr m:val="∑"/>
                          <m:ctrlPr>
                            <a:rPr lang="pt-BR" sz="1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10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pt-BR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1000" b="0" i="1" smtClean="0">
                              <a:latin typeface="Cambria Math" panose="02040503050406030204" pitchFamily="18" charset="0"/>
                            </a:rPr>
                            <m:t>400</m:t>
                          </m:r>
                        </m:sup>
                        <m:e>
                          <m:d>
                            <m:dPr>
                              <m:ctrlPr>
                                <a:rPr lang="pt-BR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1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pt-BR" sz="1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1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1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pt-BR" sz="1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pt-BR" sz="1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1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10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pt-BR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sz="1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1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pt-BR" sz="1000" dirty="0"/>
              </a:p>
            </p:txBody>
          </p:sp>
        </mc:Choice>
        <mc:Fallback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5E0A18C3-C6F6-45C0-8A32-1AC98C84C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492" y="4299243"/>
                <a:ext cx="2031710" cy="432747"/>
              </a:xfrm>
              <a:prstGeom prst="rect">
                <a:avLst/>
              </a:prstGeom>
              <a:blipFill>
                <a:blip r:embed="rId12"/>
                <a:stretch>
                  <a:fillRect l="-1502" t="-115493" r="-901" b="-1802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E460C9E-8147-4B08-9134-586895A30702}"/>
              </a:ext>
            </a:extLst>
          </p:cNvPr>
          <p:cNvSpPr/>
          <p:nvPr/>
        </p:nvSpPr>
        <p:spPr>
          <a:xfrm>
            <a:off x="611560" y="1862988"/>
            <a:ext cx="1159959" cy="19781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BCC3C637-D64E-4B18-90D6-BE1F2D828B40}"/>
              </a:ext>
            </a:extLst>
          </p:cNvPr>
          <p:cNvCxnSpPr/>
          <p:nvPr/>
        </p:nvCxnSpPr>
        <p:spPr>
          <a:xfrm>
            <a:off x="611560" y="2307055"/>
            <a:ext cx="115212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40741B2F-7817-4842-9D56-889B85F07C00}"/>
              </a:ext>
            </a:extLst>
          </p:cNvPr>
          <p:cNvCxnSpPr/>
          <p:nvPr/>
        </p:nvCxnSpPr>
        <p:spPr>
          <a:xfrm>
            <a:off x="611560" y="2839094"/>
            <a:ext cx="115212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142BEF2A-3EB1-4D53-A354-FFC7BAE0F0EE}"/>
              </a:ext>
            </a:extLst>
          </p:cNvPr>
          <p:cNvCxnSpPr/>
          <p:nvPr/>
        </p:nvCxnSpPr>
        <p:spPr>
          <a:xfrm>
            <a:off x="611560" y="3363838"/>
            <a:ext cx="115212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5D129339-F5A3-42E2-BC13-10C6CBEA6CBE}"/>
              </a:ext>
            </a:extLst>
          </p:cNvPr>
          <p:cNvCxnSpPr>
            <a:endCxn id="13" idx="1"/>
          </p:cNvCxnSpPr>
          <p:nvPr/>
        </p:nvCxnSpPr>
        <p:spPr>
          <a:xfrm flipV="1">
            <a:off x="1475656" y="1721796"/>
            <a:ext cx="742280" cy="3689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1C3849BB-8072-4ACC-B4EA-9548276DD702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1475656" y="2523491"/>
            <a:ext cx="740772" cy="113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9E3BDE7B-767F-49FE-A166-246D9F8E6A3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1475656" y="3078172"/>
            <a:ext cx="741928" cy="2656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B477706D-57FF-4883-8BA4-4FD6158CB20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481697" y="3527400"/>
            <a:ext cx="734731" cy="6419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C0A0EC8D-1E1D-473F-8003-8C128213AABE}"/>
              </a:ext>
            </a:extLst>
          </p:cNvPr>
          <p:cNvSpPr txBox="1">
            <a:spLocks/>
          </p:cNvSpPr>
          <p:nvPr/>
        </p:nvSpPr>
        <p:spPr>
          <a:xfrm>
            <a:off x="5549133" y="2247161"/>
            <a:ext cx="1050444" cy="4603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Combinar</a:t>
            </a:r>
            <a:r>
              <a:rPr lang="en-US" altLang="ko-KR" sz="1050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93D82EE0-F9B8-4C89-9AC6-E39461FA4B61}"/>
                  </a:ext>
                </a:extLst>
              </p:cNvPr>
              <p:cNvSpPr txBox="1"/>
              <p:nvPr/>
            </p:nvSpPr>
            <p:spPr>
              <a:xfrm>
                <a:off x="5604759" y="2707493"/>
                <a:ext cx="3263073" cy="289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10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1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0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1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000" b="0" i="1" smtClean="0">
                              <a:latin typeface="Cambria Math" panose="02040503050406030204" pitchFamily="18" charset="0"/>
                            </a:rPr>
                            <m:t>400</m:t>
                          </m:r>
                        </m:den>
                      </m:f>
                      <m:d>
                        <m:dPr>
                          <m:ctrlPr>
                            <a:rPr lang="pt-BR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000" b="0" i="1" smtClean="0">
                              <a:latin typeface="Cambria Math" panose="02040503050406030204" pitchFamily="18" charset="0"/>
                            </a:rPr>
                            <m:t>𝑡𝑒𝑚</m:t>
                          </m:r>
                          <m:sSubSup>
                            <m:sSubSupPr>
                              <m:ctrlPr>
                                <a:rPr lang="pt-BR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pt-BR" sz="1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sz="1000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pt-BR" sz="1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1000" b="0" i="1" smtClean="0">
                              <a:latin typeface="Cambria Math" panose="02040503050406030204" pitchFamily="18" charset="0"/>
                            </a:rPr>
                            <m:t>𝑡𝑒𝑚</m:t>
                          </m:r>
                          <m:sSubSup>
                            <m:sSubSupPr>
                              <m:ctrlPr>
                                <a:rPr lang="pt-BR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pt-BR" sz="1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sz="1000" b="0" i="1" smtClean="0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bSup>
                          <m:r>
                            <a:rPr lang="pt-BR" sz="1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1000" b="0" i="1" smtClean="0">
                              <a:latin typeface="Cambria Math" panose="02040503050406030204" pitchFamily="18" charset="0"/>
                            </a:rPr>
                            <m:t>𝑡𝑒𝑚</m:t>
                          </m:r>
                          <m:sSubSup>
                            <m:sSubSupPr>
                              <m:ctrlPr>
                                <a:rPr lang="pt-BR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pt-BR" sz="1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sz="1000" b="0" i="1" smtClean="0">
                                  <a:latin typeface="Cambria Math" panose="02040503050406030204" pitchFamily="18" charset="0"/>
                                </a:rPr>
                                <m:t>(3)</m:t>
                              </m:r>
                            </m:sup>
                          </m:sSubSup>
                          <m:r>
                            <a:rPr lang="pt-BR" sz="1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1000" b="0" i="1" smtClean="0">
                              <a:latin typeface="Cambria Math" panose="02040503050406030204" pitchFamily="18" charset="0"/>
                            </a:rPr>
                            <m:t>𝑡𝑒𝑚</m:t>
                          </m:r>
                          <m:sSubSup>
                            <m:sSubSupPr>
                              <m:ctrlPr>
                                <a:rPr lang="pt-BR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pt-BR" sz="1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sz="1000" b="0" i="1" smtClean="0">
                                  <a:latin typeface="Cambria Math" panose="02040503050406030204" pitchFamily="18" charset="0"/>
                                </a:rPr>
                                <m:t>(4)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pt-BR" sz="1000" b="0" dirty="0"/>
              </a:p>
            </p:txBody>
          </p:sp>
        </mc:Choice>
        <mc:Fallback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93D82EE0-F9B8-4C89-9AC6-E39461FA4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759" y="2707493"/>
                <a:ext cx="3263073" cy="289118"/>
              </a:xfrm>
              <a:prstGeom prst="rect">
                <a:avLst/>
              </a:prstGeom>
              <a:blipFill>
                <a:blip r:embed="rId13"/>
                <a:stretch>
                  <a:fillRect l="-373" t="-2083" b="-145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F9056B11-1E51-4FF8-9CCD-5DBF8A6CCF5D}"/>
                  </a:ext>
                </a:extLst>
              </p:cNvPr>
              <p:cNvSpPr txBox="1"/>
              <p:nvPr/>
            </p:nvSpPr>
            <p:spPr>
              <a:xfrm>
                <a:off x="5955471" y="3141691"/>
                <a:ext cx="71583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000" b="0" i="1" smtClean="0">
                              <a:latin typeface="Cambria Math" panose="02040503050406030204" pitchFamily="18" charset="0"/>
                            </a:rPr>
                            <m:t>=0, …, </m:t>
                          </m:r>
                          <m:r>
                            <a:rPr lang="pt-BR" sz="1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pt-BR" sz="1000" b="0" dirty="0"/>
              </a:p>
            </p:txBody>
          </p:sp>
        </mc:Choice>
        <mc:Fallback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F9056B11-1E51-4FF8-9CCD-5DBF8A6CC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471" y="3141691"/>
                <a:ext cx="715837" cy="153888"/>
              </a:xfrm>
              <a:prstGeom prst="rect">
                <a:avLst/>
              </a:prstGeom>
              <a:blipFill>
                <a:blip r:embed="rId14"/>
                <a:stretch>
                  <a:fillRect b="-3076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7896AAFB-171E-4E11-A0AB-42BC73893A68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5004048" y="1734138"/>
            <a:ext cx="600711" cy="11179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0676606A-BCF0-475A-8CAF-A23451ECE701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5002013" y="2473115"/>
            <a:ext cx="602746" cy="3789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E801BE8E-F823-4EFC-A809-2FB44E85F993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4975218" y="2852052"/>
            <a:ext cx="629541" cy="51178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22E816FA-F623-4169-829A-FE79B56EF6A6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4986639" y="2852052"/>
            <a:ext cx="618120" cy="13630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64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000"/>
                            </p:stCondLst>
                            <p:childTnLst>
                              <p:par>
                                <p:cTn id="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000"/>
                            </p:stCondLst>
                            <p:childTnLst>
                              <p:par>
                                <p:cTn id="9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23" grpId="0"/>
      <p:bldP spid="25" grpId="0"/>
      <p:bldP spid="4" grpId="0" animBg="1"/>
      <p:bldP spid="35" grpId="0"/>
      <p:bldP spid="36" grpId="0"/>
      <p:bldP spid="3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 Reduce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F0C2022-5580-4BAA-9D21-37923E0F9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1059582"/>
            <a:ext cx="6408712" cy="338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250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5158C0B9-4E61-4CE1-9BAC-DE0116A36FDE}"/>
              </a:ext>
            </a:extLst>
          </p:cNvPr>
          <p:cNvSpPr txBox="1">
            <a:spLocks/>
          </p:cNvSpPr>
          <p:nvPr/>
        </p:nvSpPr>
        <p:spPr>
          <a:xfrm>
            <a:off x="467544" y="415436"/>
            <a:ext cx="44644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 Reduce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0" name="Picture 2" descr="Resultado de imagem para hadoop">
            <a:extLst>
              <a:ext uri="{FF2B5EF4-FFF2-40B4-BE49-F238E27FC236}">
                <a16:creationId xmlns:a16="http://schemas.microsoft.com/office/drawing/2014/main" id="{EA5CA1E5-EC36-4F6A-807C-8800EE05C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060939"/>
            <a:ext cx="653415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7194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5158C0B9-4E61-4CE1-9BAC-DE0116A36FDE}"/>
              </a:ext>
            </a:extLst>
          </p:cNvPr>
          <p:cNvSpPr txBox="1">
            <a:spLocks/>
          </p:cNvSpPr>
          <p:nvPr/>
        </p:nvSpPr>
        <p:spPr>
          <a:xfrm>
            <a:off x="467544" y="415436"/>
            <a:ext cx="44644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 Reduce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B3B08DA-C26B-4209-944A-EE9CB7C21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587" y="1204912"/>
            <a:ext cx="583882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6996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5158C0B9-4E61-4CE1-9BAC-DE0116A36FDE}"/>
              </a:ext>
            </a:extLst>
          </p:cNvPr>
          <p:cNvSpPr txBox="1">
            <a:spLocks/>
          </p:cNvSpPr>
          <p:nvPr/>
        </p:nvSpPr>
        <p:spPr>
          <a:xfrm>
            <a:off x="467544" y="415436"/>
            <a:ext cx="44644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 Reduce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AA3390A-49E8-4D92-960E-F56EDFD54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1203598"/>
            <a:ext cx="585787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115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7776864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 Learning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Larga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Escala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11735ABB-C847-4C55-8412-E706EF4A2CB8}"/>
                  </a:ext>
                </a:extLst>
              </p:cNvPr>
              <p:cNvSpPr txBox="1"/>
              <p:nvPr/>
            </p:nvSpPr>
            <p:spPr>
              <a:xfrm>
                <a:off x="590215" y="1923678"/>
                <a:ext cx="3798925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11735ABB-C847-4C55-8412-E706EF4A2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15" y="1923678"/>
                <a:ext cx="3798925" cy="7562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70B956D-F8CD-4A88-AE5F-D4E857A80FBE}"/>
              </a:ext>
            </a:extLst>
          </p:cNvPr>
          <p:cNvSpPr txBox="1">
            <a:spLocks/>
          </p:cNvSpPr>
          <p:nvPr/>
        </p:nvSpPr>
        <p:spPr>
          <a:xfrm>
            <a:off x="5076056" y="2156062"/>
            <a:ext cx="3096344" cy="37796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b="1" dirty="0" err="1">
                <a:latin typeface="Segoe UI" panose="020B0502040204020203" pitchFamily="34" charset="0"/>
                <a:cs typeface="Segoe UI" panose="020B0502040204020203" pitchFamily="34" charset="0"/>
              </a:rPr>
              <a:t>Gradient</a:t>
            </a:r>
            <a:r>
              <a:rPr lang="pt-BR" altLang="ko-KR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altLang="ko-KR" b="1" dirty="0" err="1">
                <a:latin typeface="Segoe UI" panose="020B0502040204020203" pitchFamily="34" charset="0"/>
                <a:cs typeface="Segoe UI" panose="020B0502040204020203" pitchFamily="34" charset="0"/>
              </a:rPr>
              <a:t>Descent</a:t>
            </a:r>
            <a:endParaRPr lang="en-US" altLang="ko-K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19ACC09C-F31C-4B36-9A01-6621297081DB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499992" y="2345046"/>
            <a:ext cx="5760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7D516863-2A44-4903-BF0E-26B62CB9E618}"/>
                  </a:ext>
                </a:extLst>
              </p:cNvPr>
              <p:cNvSpPr txBox="1"/>
              <p:nvPr/>
            </p:nvSpPr>
            <p:spPr>
              <a:xfrm>
                <a:off x="590215" y="1317126"/>
                <a:ext cx="18137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=100.000.000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7D516863-2A44-4903-BF0E-26B62CB9E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15" y="1317126"/>
                <a:ext cx="1813766" cy="276999"/>
              </a:xfrm>
              <a:prstGeom prst="rect">
                <a:avLst/>
              </a:prstGeom>
              <a:blipFill>
                <a:blip r:embed="rId4"/>
                <a:stretch>
                  <a:fillRect l="-1010" r="-2694" b="-8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0897B13-BCEB-40BD-A073-723C0A61F43D}"/>
              </a:ext>
            </a:extLst>
          </p:cNvPr>
          <p:cNvSpPr txBox="1">
            <a:spLocks/>
          </p:cNvSpPr>
          <p:nvPr/>
        </p:nvSpPr>
        <p:spPr>
          <a:xfrm>
            <a:off x="3131840" y="1288342"/>
            <a:ext cx="3096344" cy="37796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dirty="0" err="1">
                <a:latin typeface="Segoe UI" panose="020B0502040204020203" pitchFamily="34" charset="0"/>
                <a:cs typeface="Segoe UI" panose="020B0502040204020203" pitchFamily="34" charset="0"/>
              </a:rPr>
              <a:t>Census</a:t>
            </a:r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, websites, etc...</a:t>
            </a:r>
            <a:endParaRPr lang="en-US" altLang="ko-K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FDA5A73A-E045-421A-8BED-D4AB4676942C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2555776" y="1477326"/>
            <a:ext cx="5760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6ABFCF8-BB90-4918-A3C0-CC42887CFA56}"/>
              </a:ext>
            </a:extLst>
          </p:cNvPr>
          <p:cNvSpPr txBox="1">
            <a:spLocks/>
          </p:cNvSpPr>
          <p:nvPr/>
        </p:nvSpPr>
        <p:spPr>
          <a:xfrm>
            <a:off x="524825" y="2997818"/>
            <a:ext cx="6258787" cy="37796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Somar através de 100 milhões de exemplos para calcular 1 único gradiente</a:t>
            </a:r>
            <a:endParaRPr lang="en-US" altLang="ko-K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Chave Direita 16">
            <a:extLst>
              <a:ext uri="{FF2B5EF4-FFF2-40B4-BE49-F238E27FC236}">
                <a16:creationId xmlns:a16="http://schemas.microsoft.com/office/drawing/2014/main" id="{E26E94AC-C6FA-46F9-BC7F-0352AE9BC83B}"/>
              </a:ext>
            </a:extLst>
          </p:cNvPr>
          <p:cNvSpPr/>
          <p:nvPr/>
        </p:nvSpPr>
        <p:spPr>
          <a:xfrm rot="5400000">
            <a:off x="2758219" y="1541367"/>
            <a:ext cx="243186" cy="2520280"/>
          </a:xfrm>
          <a:prstGeom prst="rightBrace">
            <a:avLst>
              <a:gd name="adj1" fmla="val 8333"/>
              <a:gd name="adj2" fmla="val 48589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2C55226-9777-4EB9-ACDA-BB6D7304E931}"/>
              </a:ext>
            </a:extLst>
          </p:cNvPr>
          <p:cNvSpPr txBox="1">
            <a:spLocks/>
          </p:cNvSpPr>
          <p:nvPr/>
        </p:nvSpPr>
        <p:spPr>
          <a:xfrm>
            <a:off x="524825" y="3463398"/>
            <a:ext cx="7776864" cy="50298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Antes de buscar maneiras mais eficientes de treinar este modelo, precisamos fazer alguns testes afim de entender melhor o conjunto de dados. Como?</a:t>
            </a:r>
            <a:endParaRPr lang="en-US" altLang="ko-K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C55033A7-508F-4C3C-A6B1-EDF2C39CE310}"/>
                  </a:ext>
                </a:extLst>
              </p:cNvPr>
              <p:cNvSpPr txBox="1"/>
              <p:nvPr/>
            </p:nvSpPr>
            <p:spPr>
              <a:xfrm>
                <a:off x="587983" y="4083604"/>
                <a:ext cx="11244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=1.000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C55033A7-508F-4C3C-A6B1-EDF2C39CE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83" y="4083604"/>
                <a:ext cx="1124475" cy="276999"/>
              </a:xfrm>
              <a:prstGeom prst="rect">
                <a:avLst/>
              </a:prstGeom>
              <a:blipFill>
                <a:blip r:embed="rId5"/>
                <a:stretch>
                  <a:fillRect l="-2162" r="-4324" b="-88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577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6" grpId="0"/>
      <p:bldP spid="17" grpId="0" animBg="1"/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7776864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 Learning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Larga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Escala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C4B4807-0F28-47D1-9DB7-7A12DF28D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131590"/>
            <a:ext cx="575310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585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076F62-34A6-4B40-B678-E92FFB6C2DD6}"/>
              </a:ext>
            </a:extLst>
          </p:cNvPr>
          <p:cNvSpPr txBox="1">
            <a:spLocks/>
          </p:cNvSpPr>
          <p:nvPr/>
        </p:nvSpPr>
        <p:spPr>
          <a:xfrm>
            <a:off x="467544" y="411510"/>
            <a:ext cx="7776864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 Learning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Larga</a:t>
            </a:r>
            <a:r>
              <a:rPr lang="en-US" altLang="ko-KR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3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Escala</a:t>
            </a:r>
            <a:endParaRPr lang="ko-KR" altLang="en-US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FFFE731-499A-4A38-A0DC-19481DA77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530857"/>
            <a:ext cx="3697418" cy="25717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672D529C-9F7B-4EBB-BC9A-9D8C9EF3CDDC}"/>
                  </a:ext>
                </a:extLst>
              </p:cNvPr>
              <p:cNvSpPr txBox="1"/>
              <p:nvPr/>
            </p:nvSpPr>
            <p:spPr>
              <a:xfrm>
                <a:off x="683568" y="1275606"/>
                <a:ext cx="11244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=1.000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672D529C-9F7B-4EBB-BC9A-9D8C9EF3C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275606"/>
                <a:ext cx="1124475" cy="276999"/>
              </a:xfrm>
              <a:prstGeom prst="rect">
                <a:avLst/>
              </a:prstGeom>
              <a:blipFill>
                <a:blip r:embed="rId4"/>
                <a:stretch>
                  <a:fillRect l="-2162" r="-4324" b="-8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1A1CDDAF-95D4-4C11-B203-7EB5245214C7}"/>
              </a:ext>
            </a:extLst>
          </p:cNvPr>
          <p:cNvCxnSpPr>
            <a:cxnSpLocks/>
          </p:cNvCxnSpPr>
          <p:nvPr/>
        </p:nvCxnSpPr>
        <p:spPr>
          <a:xfrm>
            <a:off x="2987824" y="2610977"/>
            <a:ext cx="0" cy="576064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C626F186-D182-4D2C-B5F0-EA5710E42A0B}"/>
              </a:ext>
            </a:extLst>
          </p:cNvPr>
          <p:cNvSpPr txBox="1">
            <a:spLocks/>
          </p:cNvSpPr>
          <p:nvPr/>
        </p:nvSpPr>
        <p:spPr>
          <a:xfrm>
            <a:off x="1808043" y="2710025"/>
            <a:ext cx="1094846" cy="37796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1200" dirty="0">
                <a:latin typeface="Segoe UI" panose="020B0502040204020203" pitchFamily="34" charset="0"/>
                <a:cs typeface="Segoe UI" panose="020B0502040204020203" pitchFamily="34" charset="0"/>
              </a:rPr>
              <a:t>Gap indica alta variância</a:t>
            </a:r>
            <a:endParaRPr lang="en-US" altLang="ko-K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EC26EBF5-A826-423C-BC83-EAE6DDFDCE79}"/>
              </a:ext>
            </a:extLst>
          </p:cNvPr>
          <p:cNvSpPr txBox="1">
            <a:spLocks/>
          </p:cNvSpPr>
          <p:nvPr/>
        </p:nvSpPr>
        <p:spPr>
          <a:xfrm>
            <a:off x="3013740" y="2710025"/>
            <a:ext cx="1094846" cy="37796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Overfitting</a:t>
            </a:r>
            <a:r>
              <a:rPr lang="pt-BR" altLang="ko-KR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altLang="ko-K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D273427-30DB-4809-A490-9707C6FFA2E8}"/>
              </a:ext>
            </a:extLst>
          </p:cNvPr>
          <p:cNvSpPr txBox="1">
            <a:spLocks/>
          </p:cNvSpPr>
          <p:nvPr/>
        </p:nvSpPr>
        <p:spPr>
          <a:xfrm>
            <a:off x="539552" y="4210006"/>
            <a:ext cx="3816424" cy="37796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Adicionar exemplos vai ajudar na performance!</a:t>
            </a:r>
            <a:r>
              <a:rPr lang="pt-BR" altLang="ko-KR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altLang="ko-K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216F704-CD5F-4E96-85DF-9D77E51C17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0992" y="1761168"/>
            <a:ext cx="3562301" cy="2341439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3F361FC-6C7D-41D8-8512-4D83FFC673D8}"/>
              </a:ext>
            </a:extLst>
          </p:cNvPr>
          <p:cNvSpPr txBox="1">
            <a:spLocks/>
          </p:cNvSpPr>
          <p:nvPr/>
        </p:nvSpPr>
        <p:spPr>
          <a:xfrm>
            <a:off x="5794918" y="2380276"/>
            <a:ext cx="1674541" cy="37796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1200" dirty="0">
                <a:latin typeface="Segoe UI" panose="020B0502040204020203" pitchFamily="34" charset="0"/>
                <a:cs typeface="Segoe UI" panose="020B0502040204020203" pitchFamily="34" charset="0"/>
              </a:rPr>
              <a:t>Proximidade indica alto viés (bias)</a:t>
            </a:r>
            <a:endParaRPr lang="en-US" altLang="ko-K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39A105D-FEB4-4EB8-97D4-F321DE5DB021}"/>
              </a:ext>
            </a:extLst>
          </p:cNvPr>
          <p:cNvSpPr txBox="1">
            <a:spLocks/>
          </p:cNvSpPr>
          <p:nvPr/>
        </p:nvSpPr>
        <p:spPr>
          <a:xfrm>
            <a:off x="7469459" y="2809073"/>
            <a:ext cx="1351013" cy="37796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Underfitting</a:t>
            </a:r>
            <a:endParaRPr lang="en-US" altLang="ko-K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101DE6F-F530-4834-8C90-6FDB60831B45}"/>
              </a:ext>
            </a:extLst>
          </p:cNvPr>
          <p:cNvSpPr txBox="1">
            <a:spLocks/>
          </p:cNvSpPr>
          <p:nvPr/>
        </p:nvSpPr>
        <p:spPr>
          <a:xfrm>
            <a:off x="4583088" y="4204265"/>
            <a:ext cx="4021360" cy="37796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Adicionar exemplos </a:t>
            </a:r>
            <a:r>
              <a:rPr lang="pt-BR" altLang="ko-KR" sz="12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não</a:t>
            </a:r>
            <a:r>
              <a:rPr lang="pt-BR" altLang="ko-KR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 vai ajudar na performance!</a:t>
            </a:r>
            <a:r>
              <a:rPr lang="pt-BR" altLang="ko-KR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altLang="ko-K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inal de Adição 2">
            <a:extLst>
              <a:ext uri="{FF2B5EF4-FFF2-40B4-BE49-F238E27FC236}">
                <a16:creationId xmlns:a16="http://schemas.microsoft.com/office/drawing/2014/main" id="{9A64ADBB-F6AF-43BD-AACF-3588DBA928CC}"/>
              </a:ext>
            </a:extLst>
          </p:cNvPr>
          <p:cNvSpPr/>
          <p:nvPr/>
        </p:nvSpPr>
        <p:spPr>
          <a:xfrm>
            <a:off x="6588224" y="1635646"/>
            <a:ext cx="216024" cy="216024"/>
          </a:xfrm>
          <a:prstGeom prst="mathPlus">
            <a:avLst/>
          </a:prstGeom>
          <a:solidFill>
            <a:srgbClr val="32AEB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EA92E6E-508B-4DE1-A54D-E8C6D71AF50D}"/>
              </a:ext>
            </a:extLst>
          </p:cNvPr>
          <p:cNvSpPr txBox="1">
            <a:spLocks/>
          </p:cNvSpPr>
          <p:nvPr/>
        </p:nvSpPr>
        <p:spPr>
          <a:xfrm>
            <a:off x="6536291" y="1554674"/>
            <a:ext cx="1674541" cy="37796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1200" dirty="0">
                <a:latin typeface="Segoe UI" panose="020B0502040204020203" pitchFamily="34" charset="0"/>
                <a:cs typeface="Segoe UI" panose="020B0502040204020203" pitchFamily="34" charset="0"/>
              </a:rPr>
              <a:t>Extra </a:t>
            </a:r>
            <a:r>
              <a:rPr lang="pt-BR" altLang="ko-KR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features</a:t>
            </a:r>
            <a:endParaRPr lang="en-US" altLang="ko-K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Sinal de Adição 14">
            <a:extLst>
              <a:ext uri="{FF2B5EF4-FFF2-40B4-BE49-F238E27FC236}">
                <a16:creationId xmlns:a16="http://schemas.microsoft.com/office/drawing/2014/main" id="{E944062F-410A-44A5-87C5-CB82735413DD}"/>
              </a:ext>
            </a:extLst>
          </p:cNvPr>
          <p:cNvSpPr/>
          <p:nvPr/>
        </p:nvSpPr>
        <p:spPr>
          <a:xfrm>
            <a:off x="6588224" y="1893252"/>
            <a:ext cx="216024" cy="216024"/>
          </a:xfrm>
          <a:prstGeom prst="mathPlus">
            <a:avLst/>
          </a:prstGeom>
          <a:solidFill>
            <a:srgbClr val="32AEB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A5E210C-12CD-4E79-B182-98A92C8A169B}"/>
              </a:ext>
            </a:extLst>
          </p:cNvPr>
          <p:cNvSpPr txBox="1">
            <a:spLocks/>
          </p:cNvSpPr>
          <p:nvPr/>
        </p:nvSpPr>
        <p:spPr>
          <a:xfrm>
            <a:off x="6536291" y="1812280"/>
            <a:ext cx="1674541" cy="37796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Hidden</a:t>
            </a:r>
            <a:r>
              <a:rPr lang="pt-BR" altLang="ko-KR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altLang="ko-KR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units</a:t>
            </a:r>
            <a:endParaRPr lang="en-US" altLang="ko-K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40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  <p:bldP spid="3" grpId="0" animBg="1"/>
      <p:bldP spid="14" grpId="0"/>
      <p:bldP spid="15" grpId="0" animBg="1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4379-3DFA-4552-A24E-9B77C3B0E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44366E-9A02-457F-AF6F-B36FFBE9A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6BB659-30FB-4161-ADCD-89B64A55DF5D}"/>
              </a:ext>
            </a:extLst>
          </p:cNvPr>
          <p:cNvSpPr/>
          <p:nvPr/>
        </p:nvSpPr>
        <p:spPr>
          <a:xfrm>
            <a:off x="-148" y="0"/>
            <a:ext cx="9144148" cy="5143500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F3DAE-734A-46C1-88C7-90B162F19D18}"/>
              </a:ext>
            </a:extLst>
          </p:cNvPr>
          <p:cNvSpPr/>
          <p:nvPr/>
        </p:nvSpPr>
        <p:spPr>
          <a:xfrm>
            <a:off x="3059832" y="596701"/>
            <a:ext cx="2880320" cy="27363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338D79-9081-4319-979C-787DDF319DBC}"/>
              </a:ext>
            </a:extLst>
          </p:cNvPr>
          <p:cNvSpPr txBox="1">
            <a:spLocks/>
          </p:cNvSpPr>
          <p:nvPr/>
        </p:nvSpPr>
        <p:spPr>
          <a:xfrm>
            <a:off x="1331640" y="3732917"/>
            <a:ext cx="6264696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Stochastic Gradient Descent</a:t>
            </a:r>
            <a:endParaRPr lang="ko-KR" alt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EB4C07-4661-4B1C-8585-382FBCD500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79" y="784374"/>
            <a:ext cx="2080705" cy="208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2434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AE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13249</TotalTime>
  <Words>1735</Words>
  <Application>Microsoft Office PowerPoint</Application>
  <PresentationFormat>Apresentação na tela (16:9)</PresentationFormat>
  <Paragraphs>331</Paragraphs>
  <Slides>54</Slides>
  <Notes>51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54</vt:i4>
      </vt:variant>
    </vt:vector>
  </HeadingPairs>
  <TitlesOfParts>
    <vt:vector size="61" baseType="lpstr">
      <vt:lpstr>Arial</vt:lpstr>
      <vt:lpstr>Calibri</vt:lpstr>
      <vt:lpstr>Cambria Math</vt:lpstr>
      <vt:lpstr>Segoe UI</vt:lpstr>
      <vt:lpstr>Cover and End Slide Master</vt:lpstr>
      <vt:lpstr>Contents Slide Master</vt:lpstr>
      <vt:lpstr>Section Break Slide Master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thipanini94@gmail.com</cp:lastModifiedBy>
  <cp:revision>624</cp:revision>
  <dcterms:created xsi:type="dcterms:W3CDTF">2016-12-05T23:26:54Z</dcterms:created>
  <dcterms:modified xsi:type="dcterms:W3CDTF">2019-03-26T21:44:51Z</dcterms:modified>
</cp:coreProperties>
</file>